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192" y="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Drama: Writing Theatre Reviews</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KS3 Lesson • A Complete Guide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Step 1: Introduction — Setting the Scene</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Strong Introduction</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The BFG</a:t>
            </a:r>
          </a:p>
          <a:p>
            <a:pPr>
              <a:spcAft>
                <a:spcPts val="1000"/>
              </a:spcAft>
              <a:defRPr sz="1600">
                <a:solidFill>
                  <a:srgbClr val="1E293B"/>
                </a:solidFill>
              </a:defRPr>
            </a:pPr>
            <a:r>
              <a:t>Adapted by Tom Wells from Roald Dahl</a:t>
            </a:r>
          </a:p>
          <a:p>
            <a:pPr>
              <a:spcAft>
                <a:spcPts val="1000"/>
              </a:spcAft>
              <a:defRPr sz="1600">
                <a:solidFill>
                  <a:srgbClr val="1E293B"/>
                </a:solidFill>
              </a:defRPr>
            </a:pPr>
            <a:r>
              <a:t>RSC at the Royal Shakespeare Theatre</a:t>
            </a:r>
          </a:p>
          <a:p>
            <a:pPr>
              <a:spcAft>
                <a:spcPts val="1000"/>
              </a:spcAft>
              <a:defRPr sz="1600">
                <a:solidFill>
                  <a:srgbClr val="1E293B"/>
                </a:solidFill>
              </a:defRPr>
            </a:pPr>
            <a:r>
              <a:t>Until 7 February 2026 | 1h 50m</a:t>
            </a:r>
          </a:p>
          <a:p>
            <a:pPr>
              <a:spcAft>
                <a:spcPts val="1000"/>
              </a:spcAft>
              <a:defRPr sz="1600">
                <a:solidFill>
                  <a:srgbClr val="1E293B"/>
                </a:solidFill>
              </a:defRPr>
            </a:pPr>
            <a:endParaRPr/>
          </a:p>
          <a:p>
            <a:pPr>
              <a:spcAft>
                <a:spcPts val="1000"/>
              </a:spcAft>
              <a:defRPr sz="1600">
                <a:solidFill>
                  <a:srgbClr val="1E293B"/>
                </a:solidFill>
              </a:defRPr>
            </a:pPr>
            <a:r>
              <a:t>"In a production that proves dreams really are powerful, the RSC delivers a magical adaptation that will enchant audiences of all ages."</a:t>
            </a:r>
          </a:p>
          <a:p>
            <a:pPr>
              <a:spcAft>
                <a:spcPts val="1000"/>
              </a:spcAft>
              <a:defRPr sz="1600">
                <a:solidFill>
                  <a:srgbClr val="1E293B"/>
                </a:solidFill>
              </a:defRPr>
            </a:pPr>
            <a:endParaRPr/>
          </a:p>
          <a:p>
            <a:pPr>
              <a:spcAft>
                <a:spcPts val="1000"/>
              </a:spcAft>
              <a:defRPr sz="1600">
                <a:solidFill>
                  <a:srgbClr val="1E293B"/>
                </a:solidFill>
              </a:defRPr>
            </a:pPr>
            <a:r>
              <a:t>✓ All key details included</a:t>
            </a:r>
          </a:p>
          <a:p>
            <a:pPr>
              <a:spcAft>
                <a:spcPts val="1000"/>
              </a:spcAft>
              <a:defRPr sz="1600">
                <a:solidFill>
                  <a:srgbClr val="1E293B"/>
                </a:solidFill>
              </a:defRPr>
            </a:pPr>
            <a:r>
              <a:t>✓ Clear verdict upfront</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Weak Introduction</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"I went to see a play last week. It was The BFG. It was at a theatre. I thought it was quite good."</a:t>
            </a: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r>
              <a:t>✗ Vague and informal</a:t>
            </a:r>
          </a:p>
          <a:p>
            <a:pPr>
              <a:spcAft>
                <a:spcPts val="1000"/>
              </a:spcAft>
              <a:defRPr sz="1600">
                <a:solidFill>
                  <a:srgbClr val="1E293B"/>
                </a:solidFill>
              </a:defRPr>
            </a:pPr>
            <a:r>
              <a:t>✗ Missing venue, dates, runtime</a:t>
            </a:r>
          </a:p>
          <a:p>
            <a:pPr>
              <a:spcAft>
                <a:spcPts val="1000"/>
              </a:spcAft>
              <a:defRPr sz="1600">
                <a:solidFill>
                  <a:srgbClr val="1E293B"/>
                </a:solidFill>
              </a:defRPr>
            </a:pPr>
            <a:r>
              <a:t>✗ No clear opinion</a:t>
            </a:r>
          </a:p>
          <a:p>
            <a:pPr>
              <a:spcAft>
                <a:spcPts val="1000"/>
              </a:spcAft>
              <a:defRPr sz="1600">
                <a:solidFill>
                  <a:srgbClr val="1E293B"/>
                </a:solidFill>
              </a:defRPr>
            </a:pPr>
            <a:r>
              <a:t>✗ Sounds like a diary entry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Step 2: Plot Summary — Context Without Spoilers</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Effective Summary</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"Sophie, a young orphan, is whisked away by the Big Friendly Giant to Giant Country. Unlike his terrifying neighbours, the BFG catches dreams and delivers them to children. Together, they must find a way to stop the other giants from their nightly feasts on 'human beans'—and who better to help than the Queen herself?"</a:t>
            </a:r>
          </a:p>
          <a:p>
            <a:pPr>
              <a:spcAft>
                <a:spcPts val="1000"/>
              </a:spcAft>
              <a:defRPr sz="1600">
                <a:solidFill>
                  <a:srgbClr val="1E293B"/>
                </a:solidFill>
              </a:defRPr>
            </a:pPr>
            <a:endParaRPr/>
          </a:p>
          <a:p>
            <a:pPr>
              <a:spcAft>
                <a:spcPts val="1000"/>
              </a:spcAft>
              <a:defRPr sz="1600">
                <a:solidFill>
                  <a:srgbClr val="1E293B"/>
                </a:solidFill>
              </a:defRPr>
            </a:pPr>
            <a:r>
              <a:t>✓ Sets up the story</a:t>
            </a:r>
          </a:p>
          <a:p>
            <a:pPr>
              <a:spcAft>
                <a:spcPts val="1000"/>
              </a:spcAft>
              <a:defRPr sz="1600">
                <a:solidFill>
                  <a:srgbClr val="1E293B"/>
                </a:solidFill>
              </a:defRPr>
            </a:pPr>
            <a:r>
              <a:t>✓ Introduces key characters</a:t>
            </a:r>
          </a:p>
          <a:p>
            <a:pPr>
              <a:spcAft>
                <a:spcPts val="1000"/>
              </a:spcAft>
              <a:defRPr sz="1600">
                <a:solidFill>
                  <a:srgbClr val="1E293B"/>
                </a:solidFill>
              </a:defRPr>
            </a:pPr>
            <a:r>
              <a:t>✓ Creates intrigue</a:t>
            </a:r>
          </a:p>
          <a:p>
            <a:pPr>
              <a:spcAft>
                <a:spcPts val="1000"/>
              </a:spcAft>
              <a:defRPr sz="1600">
                <a:solidFill>
                  <a:srgbClr val="1E293B"/>
                </a:solidFill>
              </a:defRPr>
            </a:pPr>
            <a:r>
              <a:t>✓ Does NOT reveal the ending</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Problematic Summary</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"Sophie gets kidnapped by a giant but he's nice. The bad giants eat people. They go to the Queen and she helps them catch all the bad giants and put them in a pit forever. The BFG gets to live at the palace."</a:t>
            </a: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r>
              <a:t>✗ Gives away the entire ending</a:t>
            </a:r>
          </a:p>
          <a:p>
            <a:pPr>
              <a:spcAft>
                <a:spcPts val="1000"/>
              </a:spcAft>
              <a:defRPr sz="1600">
                <a:solidFill>
                  <a:srgbClr val="1E293B"/>
                </a:solidFill>
              </a:defRPr>
            </a:pPr>
            <a:r>
              <a:t>✗ Ruins surprises for the reader</a:t>
            </a:r>
          </a:p>
          <a:p>
            <a:pPr>
              <a:spcAft>
                <a:spcPts val="1000"/>
              </a:spcAft>
              <a:defRPr sz="1600">
                <a:solidFill>
                  <a:srgbClr val="1E293B"/>
                </a:solidFill>
              </a:defRPr>
            </a:pPr>
            <a:r>
              <a:t>✗ No reason to see the show now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Step 3: Performance — Analysing the Actors</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Detailed Analysis</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"John Leader's BFG is a revelation. He vocally sounds huge—somehow his voice fills the space with warmth and wonder. His management of the BFG's mangled English ('human beans', 'delumptious') is both funny and touching, never losing sight of the character's essential naivety and kindness."</a:t>
            </a:r>
          </a:p>
          <a:p>
            <a:pPr>
              <a:spcAft>
                <a:spcPts val="1000"/>
              </a:spcAft>
              <a:defRPr sz="1600">
                <a:solidFill>
                  <a:srgbClr val="1E293B"/>
                </a:solidFill>
              </a:defRPr>
            </a:pPr>
            <a:endParaRPr/>
          </a:p>
          <a:p>
            <a:pPr>
              <a:spcAft>
                <a:spcPts val="1000"/>
              </a:spcAft>
              <a:defRPr sz="1600">
                <a:solidFill>
                  <a:srgbClr val="1E293B"/>
                </a:solidFill>
              </a:defRPr>
            </a:pPr>
            <a:r>
              <a:t>✓ Names the actor</a:t>
            </a:r>
          </a:p>
          <a:p>
            <a:pPr>
              <a:spcAft>
                <a:spcPts val="1000"/>
              </a:spcAft>
              <a:defRPr sz="1600">
                <a:solidFill>
                  <a:srgbClr val="1E293B"/>
                </a:solidFill>
              </a:defRPr>
            </a:pPr>
            <a:r>
              <a:t>✓ Specific examples</a:t>
            </a:r>
          </a:p>
          <a:p>
            <a:pPr>
              <a:spcAft>
                <a:spcPts val="1000"/>
              </a:spcAft>
              <a:defRPr sz="1600">
                <a:solidFill>
                  <a:srgbClr val="1E293B"/>
                </a:solidFill>
              </a:defRPr>
            </a:pPr>
            <a:r>
              <a:t>✓ Explains the EFFECT on audience</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Vague Opinion</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"The man who played the BFG was good. He was funny and nice. I liked him."</a:t>
            </a: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r>
              <a:t>✗ No actor name</a:t>
            </a:r>
          </a:p>
          <a:p>
            <a:pPr>
              <a:spcAft>
                <a:spcPts val="1000"/>
              </a:spcAft>
              <a:defRPr sz="1600">
                <a:solidFill>
                  <a:srgbClr val="1E293B"/>
                </a:solidFill>
              </a:defRPr>
            </a:pPr>
            <a:r>
              <a:t>✗ No specific examples</a:t>
            </a:r>
          </a:p>
          <a:p>
            <a:pPr>
              <a:spcAft>
                <a:spcPts val="1000"/>
              </a:spcAft>
              <a:defRPr sz="1600">
                <a:solidFill>
                  <a:srgbClr val="1E293B"/>
                </a:solidFill>
              </a:defRPr>
            </a:pPr>
            <a:r>
              <a:t>✗ Doesn't explain WHY or HOW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Step 4: Design Elements — The Technical Magic</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Thoughtful Analysis</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"Vicki Mortimer's set design is deceptively simple—a few key pieces transform seamlessly from orphanage to Giant Country. The real star is Toby Olie's puppetry: the BFG himself, operated by two puppeteers from the waist up, is a masterpiece. Through a brilliant imaginative twist, Sophie sometimes appears as a tiny puppet, allowing us to see the world through the BFG's eyes."</a:t>
            </a:r>
          </a:p>
          <a:p>
            <a:pPr>
              <a:spcAft>
                <a:spcPts val="1000"/>
              </a:spcAft>
              <a:defRPr sz="1600">
                <a:solidFill>
                  <a:srgbClr val="1E293B"/>
                </a:solidFill>
              </a:defRPr>
            </a:pPr>
            <a:endParaRPr/>
          </a:p>
          <a:p>
            <a:pPr>
              <a:spcAft>
                <a:spcPts val="1000"/>
              </a:spcAft>
              <a:defRPr sz="1600">
                <a:solidFill>
                  <a:srgbClr val="1E293B"/>
                </a:solidFill>
              </a:defRPr>
            </a:pPr>
            <a:r>
              <a:t>✓ Names designers</a:t>
            </a:r>
          </a:p>
          <a:p>
            <a:pPr>
              <a:spcAft>
                <a:spcPts val="1000"/>
              </a:spcAft>
              <a:defRPr sz="1600">
                <a:solidFill>
                  <a:srgbClr val="1E293B"/>
                </a:solidFill>
              </a:defRPr>
            </a:pPr>
            <a:r>
              <a:t>✓ Specific details</a:t>
            </a:r>
          </a:p>
          <a:p>
            <a:pPr>
              <a:spcAft>
                <a:spcPts val="1000"/>
              </a:spcAft>
              <a:defRPr sz="1600">
                <a:solidFill>
                  <a:srgbClr val="1E293B"/>
                </a:solidFill>
              </a:defRPr>
            </a:pPr>
            <a:r>
              <a:t>✓ Explains artistic choices</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Superficial Comments</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"The set was nice. The costumes were colourful. The lighting changed a lot."</a:t>
            </a: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r>
              <a:t>✗ No names</a:t>
            </a:r>
          </a:p>
          <a:p>
            <a:pPr>
              <a:spcAft>
                <a:spcPts val="1000"/>
              </a:spcAft>
              <a:defRPr sz="1600">
                <a:solidFill>
                  <a:srgbClr val="1E293B"/>
                </a:solidFill>
              </a:defRPr>
            </a:pPr>
            <a:r>
              <a:t>✗ No specific details</a:t>
            </a:r>
          </a:p>
          <a:p>
            <a:pPr>
              <a:spcAft>
                <a:spcPts val="1000"/>
              </a:spcAft>
              <a:defRPr sz="1600">
                <a:solidFill>
                  <a:srgbClr val="1E293B"/>
                </a:solidFill>
              </a:defRPr>
            </a:pPr>
            <a:r>
              <a:t>✗ Doesn't explain significance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Step 5: Reaction — Your Verdict</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Considered Recommendation</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"This production proves the RSC's mastery of family theatre—following their acclaimed Matilda and A Christmas Carol, The BFG takes its rightful place among their finest work. Whether you're 8 or 80, this show will remind you that dreams are powerful and that family comes in unexpected forms. Book now before it disappears like a dream."</a:t>
            </a:r>
          </a:p>
          <a:p>
            <a:pPr>
              <a:spcAft>
                <a:spcPts val="1000"/>
              </a:spcAft>
              <a:defRPr sz="1600">
                <a:solidFill>
                  <a:srgbClr val="1E293B"/>
                </a:solidFill>
              </a:defRPr>
            </a:pPr>
            <a:endParaRPr/>
          </a:p>
          <a:p>
            <a:pPr>
              <a:spcAft>
                <a:spcPts val="1000"/>
              </a:spcAft>
              <a:defRPr sz="1600">
                <a:solidFill>
                  <a:srgbClr val="1E293B"/>
                </a:solidFill>
              </a:defRPr>
            </a:pPr>
            <a:r>
              <a:t>✓ Personal response</a:t>
            </a:r>
          </a:p>
          <a:p>
            <a:pPr>
              <a:spcAft>
                <a:spcPts val="1000"/>
              </a:spcAft>
              <a:defRPr sz="1600">
                <a:solidFill>
                  <a:srgbClr val="1E293B"/>
                </a:solidFill>
              </a:defRPr>
            </a:pPr>
            <a:r>
              <a:t>✓ Context (other shows)</a:t>
            </a:r>
          </a:p>
          <a:p>
            <a:pPr>
              <a:spcAft>
                <a:spcPts val="1000"/>
              </a:spcAft>
              <a:defRPr sz="1600">
                <a:solidFill>
                  <a:srgbClr val="1E293B"/>
                </a:solidFill>
              </a:defRPr>
            </a:pPr>
            <a:r>
              <a:t>✓ Clear recommendation</a:t>
            </a:r>
          </a:p>
          <a:p>
            <a:pPr>
              <a:spcAft>
                <a:spcPts val="1000"/>
              </a:spcAft>
              <a:defRPr sz="1600">
                <a:solidFill>
                  <a:srgbClr val="1E293B"/>
                </a:solidFill>
              </a:defRPr>
            </a:pPr>
            <a:r>
              <a:t>✓ Memorable ending</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Abrupt Ending</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"So yeah, it was good. I would recommend it. The end."</a:t>
            </a: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endParaRPr/>
          </a:p>
          <a:p>
            <a:pPr>
              <a:spcAft>
                <a:spcPts val="1000"/>
              </a:spcAft>
              <a:defRPr sz="1600">
                <a:solidFill>
                  <a:srgbClr val="1E293B"/>
                </a:solidFill>
              </a:defRPr>
            </a:pPr>
            <a:r>
              <a:t>✗ Lazy and informal</a:t>
            </a:r>
          </a:p>
          <a:p>
            <a:pPr>
              <a:spcAft>
                <a:spcPts val="1000"/>
              </a:spcAft>
              <a:defRPr sz="1600">
                <a:solidFill>
                  <a:srgbClr val="1E293B"/>
                </a:solidFill>
              </a:defRPr>
            </a:pPr>
            <a:r>
              <a:t>✗ No memorable conclusion</a:t>
            </a:r>
          </a:p>
          <a:p>
            <a:pPr>
              <a:spcAft>
                <a:spcPts val="1000"/>
              </a:spcAft>
              <a:defRPr sz="1600">
                <a:solidFill>
                  <a:srgbClr val="1E293B"/>
                </a:solidFill>
              </a:defRPr>
            </a:pPr>
            <a:r>
              <a:t>✗ Doesn't inspire action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Module 3: The Analysis</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Persuading Your Reader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The Three Powers of Persuasion</a:t>
            </a:r>
          </a:p>
        </p:txBody>
      </p:sp>
      <p:sp>
        <p:nvSpPr>
          <p:cNvPr id="5" name="Rectangle 4"/>
          <p:cNvSpPr/>
          <p:nvPr/>
        </p:nvSpPr>
        <p:spPr>
          <a:xfrm>
            <a:off x="457200" y="1371600"/>
            <a:ext cx="3657600" cy="5029200"/>
          </a:xfrm>
          <a:prstGeom prst="rect">
            <a:avLst/>
          </a:prstGeom>
          <a:solidFill>
            <a:srgbClr val="FFFFFF"/>
          </a:solidFill>
          <a:ln w="25400">
            <a:solidFill>
              <a:srgbClr val="0891B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3657600" cy="1005840"/>
          </a:xfrm>
          <a:prstGeom prst="rect">
            <a:avLst/>
          </a:prstGeom>
          <a:solidFill>
            <a:srgbClr val="0891B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3474720" cy="457200"/>
          </a:xfrm>
          <a:prstGeom prst="rect">
            <a:avLst/>
          </a:prstGeom>
          <a:noFill/>
        </p:spPr>
        <p:txBody>
          <a:bodyPr wrap="none">
            <a:spAutoFit/>
          </a:bodyPr>
          <a:lstStyle/>
          <a:p>
            <a:pPr algn="ctr">
              <a:defRPr sz="2600" b="1">
                <a:solidFill>
                  <a:srgbClr val="FFFFFF"/>
                </a:solidFill>
              </a:defRPr>
            </a:pPr>
            <a:r>
              <a:t>ETHOS</a:t>
            </a:r>
          </a:p>
        </p:txBody>
      </p:sp>
      <p:sp>
        <p:nvSpPr>
          <p:cNvPr id="8" name="TextBox 7"/>
          <p:cNvSpPr txBox="1"/>
          <p:nvPr/>
        </p:nvSpPr>
        <p:spPr>
          <a:xfrm>
            <a:off x="548640" y="1920240"/>
            <a:ext cx="3474720" cy="365760"/>
          </a:xfrm>
          <a:prstGeom prst="rect">
            <a:avLst/>
          </a:prstGeom>
          <a:noFill/>
        </p:spPr>
        <p:txBody>
          <a:bodyPr wrap="none">
            <a:spAutoFit/>
          </a:bodyPr>
          <a:lstStyle/>
          <a:p>
            <a:pPr algn="ctr">
              <a:defRPr sz="1400" i="1">
                <a:solidFill>
                  <a:srgbClr val="FFFFFF"/>
                </a:solidFill>
              </a:defRPr>
            </a:pPr>
            <a:r>
              <a:t>Credibility &amp; Trust</a:t>
            </a:r>
          </a:p>
        </p:txBody>
      </p:sp>
      <p:sp>
        <p:nvSpPr>
          <p:cNvPr id="9" name="TextBox 8"/>
          <p:cNvSpPr txBox="1"/>
          <p:nvPr/>
        </p:nvSpPr>
        <p:spPr>
          <a:xfrm>
            <a:off x="594360" y="2560320"/>
            <a:ext cx="3383280" cy="1828800"/>
          </a:xfrm>
          <a:prstGeom prst="rect">
            <a:avLst/>
          </a:prstGeom>
          <a:noFill/>
        </p:spPr>
        <p:txBody>
          <a:bodyPr wrap="square">
            <a:spAutoFit/>
          </a:bodyPr>
          <a:lstStyle/>
          <a:p>
            <a:pPr>
              <a:defRPr sz="1400">
                <a:solidFill>
                  <a:srgbClr val="1E293B"/>
                </a:solidFill>
              </a:defRPr>
            </a:pPr>
            <a:r>
              <a:t>Show you know what you're talking about. Reference theatre history, compare to other productions, use technical vocabulary.</a:t>
            </a:r>
          </a:p>
        </p:txBody>
      </p:sp>
      <p:sp>
        <p:nvSpPr>
          <p:cNvPr id="10" name="TextBox 9"/>
          <p:cNvSpPr txBox="1"/>
          <p:nvPr/>
        </p:nvSpPr>
        <p:spPr>
          <a:xfrm>
            <a:off x="594360" y="4389120"/>
            <a:ext cx="3383280" cy="274320"/>
          </a:xfrm>
          <a:prstGeom prst="rect">
            <a:avLst/>
          </a:prstGeom>
          <a:noFill/>
        </p:spPr>
        <p:txBody>
          <a:bodyPr wrap="none">
            <a:spAutoFit/>
          </a:bodyPr>
          <a:lstStyle/>
          <a:p>
            <a:pPr>
              <a:defRPr sz="1200" b="1">
                <a:solidFill>
                  <a:srgbClr val="0891B2"/>
                </a:solidFill>
              </a:defRPr>
            </a:pPr>
            <a:r>
              <a:t>Example:</a:t>
            </a:r>
          </a:p>
        </p:txBody>
      </p:sp>
      <p:sp>
        <p:nvSpPr>
          <p:cNvPr id="11" name="TextBox 10"/>
          <p:cNvSpPr txBox="1"/>
          <p:nvPr/>
        </p:nvSpPr>
        <p:spPr>
          <a:xfrm>
            <a:off x="594360" y="4663440"/>
            <a:ext cx="3383280" cy="1554480"/>
          </a:xfrm>
          <a:prstGeom prst="rect">
            <a:avLst/>
          </a:prstGeom>
          <a:noFill/>
        </p:spPr>
        <p:txBody>
          <a:bodyPr wrap="square">
            <a:spAutoFit/>
          </a:bodyPr>
          <a:lstStyle/>
          <a:p>
            <a:pPr>
              <a:defRPr sz="1300" i="1">
                <a:solidFill>
                  <a:srgbClr val="1E293B"/>
                </a:solidFill>
              </a:defRPr>
            </a:pPr>
            <a:r>
              <a:t>"Having seen three RSC productions this year, I can confidently say..."</a:t>
            </a:r>
          </a:p>
        </p:txBody>
      </p:sp>
      <p:sp>
        <p:nvSpPr>
          <p:cNvPr id="12" name="Rectangle 11"/>
          <p:cNvSpPr/>
          <p:nvPr/>
        </p:nvSpPr>
        <p:spPr>
          <a:xfrm>
            <a:off x="4251960" y="1371600"/>
            <a:ext cx="3657600" cy="5029200"/>
          </a:xfrm>
          <a:prstGeom prst="rect">
            <a:avLst/>
          </a:prstGeom>
          <a:solidFill>
            <a:srgbClr val="FFFFFF"/>
          </a:solidFill>
          <a:ln w="25400">
            <a:solidFill>
              <a:srgbClr val="D946E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251960" y="1371600"/>
            <a:ext cx="3657600" cy="1005840"/>
          </a:xfrm>
          <a:prstGeom prst="rect">
            <a:avLst/>
          </a:prstGeom>
          <a:solidFill>
            <a:srgbClr val="D946E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343400" y="1417320"/>
            <a:ext cx="3474720" cy="457200"/>
          </a:xfrm>
          <a:prstGeom prst="rect">
            <a:avLst/>
          </a:prstGeom>
          <a:noFill/>
        </p:spPr>
        <p:txBody>
          <a:bodyPr wrap="none">
            <a:spAutoFit/>
          </a:bodyPr>
          <a:lstStyle/>
          <a:p>
            <a:pPr algn="ctr">
              <a:defRPr sz="2600" b="1">
                <a:solidFill>
                  <a:srgbClr val="FFFFFF"/>
                </a:solidFill>
              </a:defRPr>
            </a:pPr>
            <a:r>
              <a:t>PATHOS</a:t>
            </a:r>
          </a:p>
        </p:txBody>
      </p:sp>
      <p:sp>
        <p:nvSpPr>
          <p:cNvPr id="15" name="TextBox 14"/>
          <p:cNvSpPr txBox="1"/>
          <p:nvPr/>
        </p:nvSpPr>
        <p:spPr>
          <a:xfrm>
            <a:off x="4343400" y="1920240"/>
            <a:ext cx="3474720" cy="365760"/>
          </a:xfrm>
          <a:prstGeom prst="rect">
            <a:avLst/>
          </a:prstGeom>
          <a:noFill/>
        </p:spPr>
        <p:txBody>
          <a:bodyPr wrap="none">
            <a:spAutoFit/>
          </a:bodyPr>
          <a:lstStyle/>
          <a:p>
            <a:pPr algn="ctr">
              <a:defRPr sz="1400" i="1">
                <a:solidFill>
                  <a:srgbClr val="FFFFFF"/>
                </a:solidFill>
              </a:defRPr>
            </a:pPr>
            <a:r>
              <a:t>Emotion &amp; Feeling</a:t>
            </a:r>
          </a:p>
        </p:txBody>
      </p:sp>
      <p:sp>
        <p:nvSpPr>
          <p:cNvPr id="16" name="TextBox 15"/>
          <p:cNvSpPr txBox="1"/>
          <p:nvPr/>
        </p:nvSpPr>
        <p:spPr>
          <a:xfrm>
            <a:off x="4389120" y="2560320"/>
            <a:ext cx="3383280" cy="1828800"/>
          </a:xfrm>
          <a:prstGeom prst="rect">
            <a:avLst/>
          </a:prstGeom>
          <a:noFill/>
        </p:spPr>
        <p:txBody>
          <a:bodyPr wrap="square">
            <a:spAutoFit/>
          </a:bodyPr>
          <a:lstStyle/>
          <a:p>
            <a:pPr>
              <a:defRPr sz="1400">
                <a:solidFill>
                  <a:srgbClr val="1E293B"/>
                </a:solidFill>
              </a:defRPr>
            </a:pPr>
            <a:r>
              <a:t>Connect with readers' emotions. Describe how the performance made you feel and how it might affect them.</a:t>
            </a:r>
          </a:p>
        </p:txBody>
      </p:sp>
      <p:sp>
        <p:nvSpPr>
          <p:cNvPr id="17" name="TextBox 16"/>
          <p:cNvSpPr txBox="1"/>
          <p:nvPr/>
        </p:nvSpPr>
        <p:spPr>
          <a:xfrm>
            <a:off x="4389120" y="4389120"/>
            <a:ext cx="3383280" cy="274320"/>
          </a:xfrm>
          <a:prstGeom prst="rect">
            <a:avLst/>
          </a:prstGeom>
          <a:noFill/>
        </p:spPr>
        <p:txBody>
          <a:bodyPr wrap="none">
            <a:spAutoFit/>
          </a:bodyPr>
          <a:lstStyle/>
          <a:p>
            <a:pPr>
              <a:defRPr sz="1200" b="1">
                <a:solidFill>
                  <a:srgbClr val="D946EF"/>
                </a:solidFill>
              </a:defRPr>
            </a:pPr>
            <a:r>
              <a:t>Example:</a:t>
            </a:r>
          </a:p>
        </p:txBody>
      </p:sp>
      <p:sp>
        <p:nvSpPr>
          <p:cNvPr id="18" name="TextBox 17"/>
          <p:cNvSpPr txBox="1"/>
          <p:nvPr/>
        </p:nvSpPr>
        <p:spPr>
          <a:xfrm>
            <a:off x="4389120" y="4663440"/>
            <a:ext cx="3383280" cy="1554480"/>
          </a:xfrm>
          <a:prstGeom prst="rect">
            <a:avLst/>
          </a:prstGeom>
          <a:noFill/>
        </p:spPr>
        <p:txBody>
          <a:bodyPr wrap="square">
            <a:spAutoFit/>
          </a:bodyPr>
          <a:lstStyle/>
          <a:p>
            <a:pPr>
              <a:defRPr sz="1300" i="1">
                <a:solidFill>
                  <a:srgbClr val="1E293B"/>
                </a:solidFill>
              </a:defRPr>
            </a:pPr>
            <a:r>
              <a:t>"The final scene left the entire audience in stunned silence, many reaching for tissues."</a:t>
            </a:r>
          </a:p>
        </p:txBody>
      </p:sp>
      <p:sp>
        <p:nvSpPr>
          <p:cNvPr id="19" name="Rectangle 18"/>
          <p:cNvSpPr/>
          <p:nvPr/>
        </p:nvSpPr>
        <p:spPr>
          <a:xfrm>
            <a:off x="8046720" y="1371600"/>
            <a:ext cx="3657600" cy="5029200"/>
          </a:xfrm>
          <a:prstGeom prst="rect">
            <a:avLst/>
          </a:prstGeom>
          <a:solidFill>
            <a:srgbClr val="FFFFFF"/>
          </a:solidFill>
          <a:ln w="25400">
            <a:solidFill>
              <a:srgbClr val="EA580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8046720" y="1371600"/>
            <a:ext cx="3657600" cy="1005840"/>
          </a:xfrm>
          <a:prstGeom prst="rect">
            <a:avLst/>
          </a:prstGeom>
          <a:solidFill>
            <a:srgbClr val="EA58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138160" y="1417320"/>
            <a:ext cx="3474720" cy="457200"/>
          </a:xfrm>
          <a:prstGeom prst="rect">
            <a:avLst/>
          </a:prstGeom>
          <a:noFill/>
        </p:spPr>
        <p:txBody>
          <a:bodyPr wrap="none">
            <a:spAutoFit/>
          </a:bodyPr>
          <a:lstStyle/>
          <a:p>
            <a:pPr algn="ctr">
              <a:defRPr sz="2600" b="1">
                <a:solidFill>
                  <a:srgbClr val="FFFFFF"/>
                </a:solidFill>
              </a:defRPr>
            </a:pPr>
            <a:r>
              <a:t>LOGOS</a:t>
            </a:r>
          </a:p>
        </p:txBody>
      </p:sp>
      <p:sp>
        <p:nvSpPr>
          <p:cNvPr id="22" name="TextBox 21"/>
          <p:cNvSpPr txBox="1"/>
          <p:nvPr/>
        </p:nvSpPr>
        <p:spPr>
          <a:xfrm>
            <a:off x="8138160" y="1920240"/>
            <a:ext cx="3474720" cy="365760"/>
          </a:xfrm>
          <a:prstGeom prst="rect">
            <a:avLst/>
          </a:prstGeom>
          <a:noFill/>
        </p:spPr>
        <p:txBody>
          <a:bodyPr wrap="none">
            <a:spAutoFit/>
          </a:bodyPr>
          <a:lstStyle/>
          <a:p>
            <a:pPr algn="ctr">
              <a:defRPr sz="1400" i="1">
                <a:solidFill>
                  <a:srgbClr val="FFFFFF"/>
                </a:solidFill>
              </a:defRPr>
            </a:pPr>
            <a:r>
              <a:t>Logic &amp; Evidence</a:t>
            </a:r>
          </a:p>
        </p:txBody>
      </p:sp>
      <p:sp>
        <p:nvSpPr>
          <p:cNvPr id="23" name="TextBox 22"/>
          <p:cNvSpPr txBox="1"/>
          <p:nvPr/>
        </p:nvSpPr>
        <p:spPr>
          <a:xfrm>
            <a:off x="8183880" y="2560320"/>
            <a:ext cx="3383280" cy="1828800"/>
          </a:xfrm>
          <a:prstGeom prst="rect">
            <a:avLst/>
          </a:prstGeom>
          <a:noFill/>
        </p:spPr>
        <p:txBody>
          <a:bodyPr wrap="square">
            <a:spAutoFit/>
          </a:bodyPr>
          <a:lstStyle/>
          <a:p>
            <a:pPr>
              <a:defRPr sz="1400">
                <a:solidFill>
                  <a:srgbClr val="1E293B"/>
                </a:solidFill>
              </a:defRPr>
            </a:pPr>
            <a:r>
              <a:t>Support your opinions with specific examples and facts. Don't just say it was good—prove it.</a:t>
            </a:r>
          </a:p>
        </p:txBody>
      </p:sp>
      <p:sp>
        <p:nvSpPr>
          <p:cNvPr id="24" name="TextBox 23"/>
          <p:cNvSpPr txBox="1"/>
          <p:nvPr/>
        </p:nvSpPr>
        <p:spPr>
          <a:xfrm>
            <a:off x="8183880" y="4389120"/>
            <a:ext cx="3383280" cy="274320"/>
          </a:xfrm>
          <a:prstGeom prst="rect">
            <a:avLst/>
          </a:prstGeom>
          <a:noFill/>
        </p:spPr>
        <p:txBody>
          <a:bodyPr wrap="none">
            <a:spAutoFit/>
          </a:bodyPr>
          <a:lstStyle/>
          <a:p>
            <a:pPr>
              <a:defRPr sz="1200" b="1">
                <a:solidFill>
                  <a:srgbClr val="EA580C"/>
                </a:solidFill>
              </a:defRPr>
            </a:pPr>
            <a:r>
              <a:t>Example:</a:t>
            </a:r>
          </a:p>
        </p:txBody>
      </p:sp>
      <p:sp>
        <p:nvSpPr>
          <p:cNvPr id="25" name="TextBox 24"/>
          <p:cNvSpPr txBox="1"/>
          <p:nvPr/>
        </p:nvSpPr>
        <p:spPr>
          <a:xfrm>
            <a:off x="8183880" y="4663440"/>
            <a:ext cx="3383280" cy="1554480"/>
          </a:xfrm>
          <a:prstGeom prst="rect">
            <a:avLst/>
          </a:prstGeom>
          <a:noFill/>
        </p:spPr>
        <p:txBody>
          <a:bodyPr wrap="square">
            <a:spAutoFit/>
          </a:bodyPr>
          <a:lstStyle/>
          <a:p>
            <a:pPr>
              <a:defRPr sz="1300" i="1">
                <a:solidFill>
                  <a:srgbClr val="1E293B"/>
                </a:solidFill>
              </a:defRPr>
            </a:pPr>
            <a:r>
              <a:t>"The lighting transitions, with over 200 cues in Act Two alone, created seamless scene changes."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2800" b="1">
                <a:solidFill>
                  <a:srgbClr val="FFFFFF"/>
                </a:solidFill>
              </a:defRPr>
            </a:pPr>
            <a:r>
              <a:t>Using Ethos in The BFG Review</a:t>
            </a:r>
          </a:p>
        </p:txBody>
      </p:sp>
      <p:sp>
        <p:nvSpPr>
          <p:cNvPr id="5" name="Rectangle 4"/>
          <p:cNvSpPr/>
          <p:nvPr/>
        </p:nvSpPr>
        <p:spPr>
          <a:xfrm>
            <a:off x="457200" y="1371600"/>
            <a:ext cx="2286000" cy="45720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57200" y="1417320"/>
            <a:ext cx="2286000" cy="365760"/>
          </a:xfrm>
          <a:prstGeom prst="rect">
            <a:avLst/>
          </a:prstGeom>
          <a:noFill/>
        </p:spPr>
        <p:txBody>
          <a:bodyPr wrap="none">
            <a:spAutoFit/>
          </a:bodyPr>
          <a:lstStyle/>
          <a:p>
            <a:pPr algn="ctr">
              <a:defRPr sz="1600" b="1">
                <a:solidFill>
                  <a:srgbClr val="028090"/>
                </a:solidFill>
              </a:defRPr>
            </a:pPr>
            <a:r>
              <a:t>ETHOS: Building Credibility</a:t>
            </a:r>
          </a:p>
        </p:txBody>
      </p:sp>
      <p:sp>
        <p:nvSpPr>
          <p:cNvPr id="7" name="TextBox 6"/>
          <p:cNvSpPr txBox="1"/>
          <p:nvPr/>
        </p:nvSpPr>
        <p:spPr>
          <a:xfrm>
            <a:off x="457200" y="2011680"/>
            <a:ext cx="11247120" cy="4389120"/>
          </a:xfrm>
          <a:prstGeom prst="rect">
            <a:avLst/>
          </a:prstGeom>
          <a:noFill/>
        </p:spPr>
        <p:txBody>
          <a:bodyPr wrap="square">
            <a:spAutoFit/>
          </a:bodyPr>
          <a:lstStyle/>
          <a:p>
            <a:pPr>
              <a:spcAft>
                <a:spcPts val="1400"/>
              </a:spcAft>
              <a:defRPr sz="1800">
                <a:solidFill>
                  <a:srgbClr val="1E293B"/>
                </a:solidFill>
              </a:defRPr>
            </a:pPr>
            <a:r>
              <a:t>• Reference other productions: "The RSC has a fine record of creating excellent family shows—Matilda, A Christmas Carol, and now this BFG."</a:t>
            </a:r>
          </a:p>
          <a:p>
            <a:pPr>
              <a:spcAft>
                <a:spcPts val="1400"/>
              </a:spcAft>
              <a:defRPr sz="1800">
                <a:solidFill>
                  <a:srgbClr val="1E293B"/>
                </a:solidFill>
              </a:defRPr>
            </a:pPr>
            <a:r>
              <a:t>• Use technical vocabulary: "The puppetry, designed by Toby Olie, employs both marionette and Bunraku techniques."</a:t>
            </a:r>
          </a:p>
          <a:p>
            <a:pPr>
              <a:spcAft>
                <a:spcPts val="1400"/>
              </a:spcAft>
              <a:defRPr sz="1800">
                <a:solidFill>
                  <a:srgbClr val="1E293B"/>
                </a:solidFill>
              </a:defRPr>
            </a:pPr>
            <a:r>
              <a:t>• Name creative team members: "Director Daniel Evans and designer Vicki Mortimer..."</a:t>
            </a:r>
          </a:p>
          <a:p>
            <a:pPr>
              <a:spcAft>
                <a:spcPts val="1400"/>
              </a:spcAft>
              <a:defRPr sz="1800">
                <a:solidFill>
                  <a:srgbClr val="1E293B"/>
                </a:solidFill>
              </a:defRPr>
            </a:pPr>
            <a:r>
              <a:t>• Compare to source material: "Tom Wells' adaptation captures Dahl's mix of darkness and whimsy."</a:t>
            </a:r>
          </a:p>
          <a:p>
            <a:pPr>
              <a:spcAft>
                <a:spcPts val="1400"/>
              </a:spcAft>
              <a:defRPr sz="1800">
                <a:solidFill>
                  <a:srgbClr val="1E293B"/>
                </a:solidFill>
              </a:defRPr>
            </a:pPr>
            <a:r>
              <a:t>• Show knowledge of theatrical conventions: "The use of scale—making Sophie a tiny puppet at key moments—is a time-honoured technique used brilliantly here."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2800" b="1">
                <a:solidFill>
                  <a:srgbClr val="FFFFFF"/>
                </a:solidFill>
              </a:defRPr>
            </a:pPr>
            <a:r>
              <a:t>Using Pathos in The BFG Review</a:t>
            </a:r>
          </a:p>
        </p:txBody>
      </p:sp>
      <p:sp>
        <p:nvSpPr>
          <p:cNvPr id="5" name="Rectangle 4"/>
          <p:cNvSpPr/>
          <p:nvPr/>
        </p:nvSpPr>
        <p:spPr>
          <a:xfrm>
            <a:off x="260392" y="1371600"/>
            <a:ext cx="2676588" cy="45720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57200" y="1417320"/>
            <a:ext cx="2286000" cy="365760"/>
          </a:xfrm>
          <a:prstGeom prst="rect">
            <a:avLst/>
          </a:prstGeom>
          <a:noFill/>
        </p:spPr>
        <p:txBody>
          <a:bodyPr wrap="none">
            <a:spAutoFit/>
          </a:bodyPr>
          <a:lstStyle/>
          <a:p>
            <a:pPr algn="ctr">
              <a:defRPr sz="1600" b="1">
                <a:solidFill>
                  <a:srgbClr val="028090"/>
                </a:solidFill>
              </a:defRPr>
            </a:pPr>
            <a:r>
              <a:rPr dirty="0"/>
              <a:t>PATHOS: Emotional Connection</a:t>
            </a:r>
          </a:p>
        </p:txBody>
      </p:sp>
      <p:sp>
        <p:nvSpPr>
          <p:cNvPr id="7" name="TextBox 6"/>
          <p:cNvSpPr txBox="1"/>
          <p:nvPr/>
        </p:nvSpPr>
        <p:spPr>
          <a:xfrm>
            <a:off x="457200" y="2011680"/>
            <a:ext cx="11247120" cy="4389120"/>
          </a:xfrm>
          <a:prstGeom prst="rect">
            <a:avLst/>
          </a:prstGeom>
          <a:noFill/>
        </p:spPr>
        <p:txBody>
          <a:bodyPr wrap="square">
            <a:spAutoFit/>
          </a:bodyPr>
          <a:lstStyle/>
          <a:p>
            <a:pPr>
              <a:spcAft>
                <a:spcPts val="1400"/>
              </a:spcAft>
              <a:defRPr sz="1800">
                <a:solidFill>
                  <a:srgbClr val="1E293B"/>
                </a:solidFill>
              </a:defRPr>
            </a:pPr>
            <a:r>
              <a:t>• Describe your emotional response: "The BFG's declaration that 'Dreams is powerful' left me unexpectedly moved."</a:t>
            </a:r>
          </a:p>
          <a:p>
            <a:pPr>
              <a:spcAft>
                <a:spcPts val="1400"/>
              </a:spcAft>
              <a:defRPr sz="1800">
                <a:solidFill>
                  <a:srgbClr val="1E293B"/>
                </a:solidFill>
              </a:defRPr>
            </a:pPr>
            <a:r>
              <a:t>• Capture the audience reaction: "Children gasped at the giants' first appearance; their parents reached for tissues at the finale."</a:t>
            </a:r>
          </a:p>
          <a:p>
            <a:pPr>
              <a:spcAft>
                <a:spcPts val="1400"/>
              </a:spcAft>
              <a:defRPr sz="1800">
                <a:solidFill>
                  <a:srgbClr val="1E293B"/>
                </a:solidFill>
              </a:defRPr>
            </a:pPr>
            <a:r>
              <a:t>• Use emotive language: "The bond between Sophie and the BFG is genuinely touching, a friendship that transcends their differences."</a:t>
            </a:r>
          </a:p>
          <a:p>
            <a:pPr>
              <a:spcAft>
                <a:spcPts val="1400"/>
              </a:spcAft>
              <a:defRPr sz="1800">
                <a:solidFill>
                  <a:srgbClr val="1E293B"/>
                </a:solidFill>
              </a:defRPr>
            </a:pPr>
            <a:r>
              <a:t>• Create sensory descriptions: "The dream sequences fill the stage with swirling colour and wonder."</a:t>
            </a:r>
          </a:p>
          <a:p>
            <a:pPr>
              <a:spcAft>
                <a:spcPts val="1400"/>
              </a:spcAft>
              <a:defRPr sz="1800">
                <a:solidFill>
                  <a:srgbClr val="1E293B"/>
                </a:solidFill>
              </a:defRPr>
            </a:pPr>
            <a:r>
              <a:t>• Connect to universal themes: "This is a story about difference, inclusion, and how family can mean more than just relatives."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2800" b="1">
                <a:solidFill>
                  <a:srgbClr val="FFFFFF"/>
                </a:solidFill>
              </a:defRPr>
            </a:pPr>
            <a:r>
              <a:t>Using Logos in The BFG Review</a:t>
            </a:r>
          </a:p>
        </p:txBody>
      </p:sp>
      <p:sp>
        <p:nvSpPr>
          <p:cNvPr id="5" name="Rectangle 4"/>
          <p:cNvSpPr/>
          <p:nvPr/>
        </p:nvSpPr>
        <p:spPr>
          <a:xfrm>
            <a:off x="457200" y="1371600"/>
            <a:ext cx="2286000" cy="45720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57200" y="1417320"/>
            <a:ext cx="2286000" cy="365760"/>
          </a:xfrm>
          <a:prstGeom prst="rect">
            <a:avLst/>
          </a:prstGeom>
          <a:noFill/>
        </p:spPr>
        <p:txBody>
          <a:bodyPr wrap="none">
            <a:spAutoFit/>
          </a:bodyPr>
          <a:lstStyle/>
          <a:p>
            <a:pPr algn="ctr">
              <a:defRPr sz="1600" b="1">
                <a:solidFill>
                  <a:srgbClr val="028090"/>
                </a:solidFill>
              </a:defRPr>
            </a:pPr>
            <a:r>
              <a:t>LOGOS: Logical Evidence</a:t>
            </a:r>
          </a:p>
        </p:txBody>
      </p:sp>
      <p:sp>
        <p:nvSpPr>
          <p:cNvPr id="7" name="TextBox 6"/>
          <p:cNvSpPr txBox="1"/>
          <p:nvPr/>
        </p:nvSpPr>
        <p:spPr>
          <a:xfrm>
            <a:off x="457200" y="2011680"/>
            <a:ext cx="11247120" cy="4389120"/>
          </a:xfrm>
          <a:prstGeom prst="rect">
            <a:avLst/>
          </a:prstGeom>
          <a:noFill/>
        </p:spPr>
        <p:txBody>
          <a:bodyPr wrap="square">
            <a:spAutoFit/>
          </a:bodyPr>
          <a:lstStyle/>
          <a:p>
            <a:pPr>
              <a:spcAft>
                <a:spcPts val="1400"/>
              </a:spcAft>
              <a:defRPr sz="1800">
                <a:solidFill>
                  <a:srgbClr val="1E293B"/>
                </a:solidFill>
              </a:defRPr>
            </a:pPr>
            <a:r>
              <a:t>• Cite specific examples: "The BFG himself is operated by two puppeteers visible from the waist down, creating a giant from the waist up."</a:t>
            </a:r>
          </a:p>
          <a:p>
            <a:pPr>
              <a:spcAft>
                <a:spcPts val="1400"/>
              </a:spcAft>
              <a:defRPr sz="1800">
                <a:solidFill>
                  <a:srgbClr val="1E293B"/>
                </a:solidFill>
              </a:defRPr>
            </a:pPr>
            <a:r>
              <a:t>• Use precise details: "Running at 1 hour 50 minutes with one interval, the pacing never flags."</a:t>
            </a:r>
          </a:p>
          <a:p>
            <a:pPr>
              <a:spcAft>
                <a:spcPts val="1400"/>
              </a:spcAft>
              <a:defRPr sz="1800">
                <a:solidFill>
                  <a:srgbClr val="1E293B"/>
                </a:solidFill>
              </a:defRPr>
            </a:pPr>
            <a:r>
              <a:t>• Provide balanced analysis: "While the second act's fight sequence is spectacular, some younger children might find the bad giants frightening."</a:t>
            </a:r>
          </a:p>
          <a:p>
            <a:pPr>
              <a:spcAft>
                <a:spcPts val="1400"/>
              </a:spcAft>
              <a:defRPr sz="1800">
                <a:solidFill>
                  <a:srgbClr val="1E293B"/>
                </a:solidFill>
              </a:defRPr>
            </a:pPr>
            <a:r>
              <a:t>• Support opinions with evidence: "Helen Lymbery's Queen is hilarious—particularly the helicopter scene, which I won't spoil."</a:t>
            </a:r>
          </a:p>
          <a:p>
            <a:pPr>
              <a:spcAft>
                <a:spcPts val="1400"/>
              </a:spcAft>
              <a:defRPr sz="1800">
                <a:solidFill>
                  <a:srgbClr val="1E293B"/>
                </a:solidFill>
              </a:defRPr>
            </a:pPr>
            <a:r>
              <a:t>• Reference facts: "Oleta Haffner's substantial score underscores the action without overwhelming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Today's Learning Objectives</a:t>
            </a:r>
          </a:p>
        </p:txBody>
      </p:sp>
      <p:sp>
        <p:nvSpPr>
          <p:cNvPr id="5" name="TextBox 4"/>
          <p:cNvSpPr txBox="1"/>
          <p:nvPr/>
        </p:nvSpPr>
        <p:spPr>
          <a:xfrm>
            <a:off x="548640" y="1645920"/>
            <a:ext cx="10972800" cy="4572000"/>
          </a:xfrm>
          <a:prstGeom prst="rect">
            <a:avLst/>
          </a:prstGeom>
          <a:noFill/>
        </p:spPr>
        <p:txBody>
          <a:bodyPr wrap="square">
            <a:spAutoFit/>
          </a:bodyPr>
          <a:lstStyle/>
          <a:p>
            <a:pPr>
              <a:spcAft>
                <a:spcPts val="1800"/>
              </a:spcAft>
              <a:defRPr sz="2000">
                <a:solidFill>
                  <a:srgbClr val="1E293B"/>
                </a:solidFill>
              </a:defRPr>
            </a:pPr>
            <a:r>
              <a:t>1. Understand the purpose and structure of a professional theatre review</a:t>
            </a:r>
          </a:p>
          <a:p>
            <a:pPr>
              <a:spcAft>
                <a:spcPts val="1800"/>
              </a:spcAft>
              <a:defRPr sz="2000">
                <a:solidFill>
                  <a:srgbClr val="1E293B"/>
                </a:solidFill>
              </a:defRPr>
            </a:pPr>
            <a:r>
              <a:t>2. Build a vocabulary toolkit for discussing performance and production</a:t>
            </a:r>
          </a:p>
          <a:p>
            <a:pPr>
              <a:spcAft>
                <a:spcPts val="1800"/>
              </a:spcAft>
              <a:defRPr sz="2000">
                <a:solidFill>
                  <a:srgbClr val="1E293B"/>
                </a:solidFill>
              </a:defRPr>
            </a:pPr>
            <a:r>
              <a:t>3. Learn the Five-Step Structure for organising your review</a:t>
            </a:r>
          </a:p>
          <a:p>
            <a:pPr>
              <a:spcAft>
                <a:spcPts val="1800"/>
              </a:spcAft>
              <a:defRPr sz="2000">
                <a:solidFill>
                  <a:srgbClr val="1E293B"/>
                </a:solidFill>
              </a:defRPr>
            </a:pPr>
            <a:r>
              <a:t>4. Master the art of persuasion using Ethos, Pathos, and Logos</a:t>
            </a:r>
          </a:p>
          <a:p>
            <a:pPr>
              <a:spcAft>
                <a:spcPts val="1800"/>
              </a:spcAft>
              <a:defRPr sz="2000">
                <a:solidFill>
                  <a:srgbClr val="1E293B"/>
                </a:solidFill>
              </a:defRPr>
            </a:pPr>
            <a:r>
              <a:t>5. Analyse a model review of The BFG at the RSC</a:t>
            </a:r>
          </a:p>
          <a:p>
            <a:pPr>
              <a:spcAft>
                <a:spcPts val="1800"/>
              </a:spcAft>
              <a:defRPr sz="2000">
                <a:solidFill>
                  <a:srgbClr val="1E293B"/>
                </a:solidFill>
              </a:defRPr>
            </a:pPr>
            <a:r>
              <a:t>6. Apply your learning to write your own theatre review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Bringing It All Together: The Persuasion Triangle</a:t>
            </a:r>
          </a:p>
        </p:txBody>
      </p:sp>
      <p:sp>
        <p:nvSpPr>
          <p:cNvPr id="5" name="TextBox 4"/>
          <p:cNvSpPr txBox="1"/>
          <p:nvPr/>
        </p:nvSpPr>
        <p:spPr>
          <a:xfrm>
            <a:off x="548640" y="1463040"/>
            <a:ext cx="10972800" cy="4606389"/>
          </a:xfrm>
          <a:prstGeom prst="rect">
            <a:avLst/>
          </a:prstGeom>
          <a:noFill/>
        </p:spPr>
        <p:txBody>
          <a:bodyPr wrap="square">
            <a:spAutoFit/>
          </a:bodyPr>
          <a:lstStyle/>
          <a:p>
            <a:pPr>
              <a:spcAft>
                <a:spcPts val="1400"/>
              </a:spcAft>
              <a:defRPr sz="2000">
                <a:solidFill>
                  <a:srgbClr val="1E293B"/>
                </a:solidFill>
              </a:defRPr>
            </a:pPr>
            <a:r>
              <a:rPr dirty="0"/>
              <a:t>Strong reviews use ALL THREE techniques in balance</a:t>
            </a:r>
            <a:r>
              <a:rPr dirty="0" smtClean="0"/>
              <a:t>:</a:t>
            </a:r>
            <a:endParaRPr lang="en-US" dirty="0" smtClean="0"/>
          </a:p>
          <a:p>
            <a:pPr>
              <a:spcAft>
                <a:spcPts val="1400"/>
              </a:spcAft>
              <a:defRPr sz="2000">
                <a:solidFill>
                  <a:srgbClr val="1E293B"/>
                </a:solidFill>
              </a:defRPr>
            </a:pPr>
            <a:endParaRPr dirty="0"/>
          </a:p>
          <a:p>
            <a:pPr marL="342900" indent="-342900">
              <a:spcAft>
                <a:spcPts val="1400"/>
              </a:spcAft>
              <a:buFont typeface="Arial" panose="020B0604020202020204" pitchFamily="34" charset="0"/>
              <a:buChar char="•"/>
              <a:defRPr sz="2000">
                <a:solidFill>
                  <a:srgbClr val="1E293B"/>
                </a:solidFill>
              </a:defRPr>
            </a:pPr>
            <a:r>
              <a:rPr dirty="0" smtClean="0"/>
              <a:t>ETHOS </a:t>
            </a:r>
            <a:r>
              <a:rPr dirty="0"/>
              <a:t>establishes WHY readers should trust your opinion.</a:t>
            </a:r>
          </a:p>
          <a:p>
            <a:pPr marL="342900" indent="-342900">
              <a:spcAft>
                <a:spcPts val="1400"/>
              </a:spcAft>
              <a:buFont typeface="Arial" panose="020B0604020202020204" pitchFamily="34" charset="0"/>
              <a:buChar char="•"/>
              <a:defRPr sz="2000">
                <a:solidFill>
                  <a:srgbClr val="1E293B"/>
                </a:solidFill>
              </a:defRPr>
            </a:pPr>
            <a:r>
              <a:rPr dirty="0" smtClean="0"/>
              <a:t>PATHOS </a:t>
            </a:r>
            <a:r>
              <a:rPr dirty="0"/>
              <a:t>helps readers FEEL what the experience was like.</a:t>
            </a:r>
          </a:p>
          <a:p>
            <a:pPr marL="342900" indent="-342900">
              <a:spcAft>
                <a:spcPts val="1400"/>
              </a:spcAft>
              <a:buFont typeface="Arial" panose="020B0604020202020204" pitchFamily="34" charset="0"/>
              <a:buChar char="•"/>
              <a:defRPr sz="2000">
                <a:solidFill>
                  <a:srgbClr val="1E293B"/>
                </a:solidFill>
              </a:defRPr>
            </a:pPr>
            <a:r>
              <a:rPr dirty="0" smtClean="0"/>
              <a:t>LOGOS </a:t>
            </a:r>
            <a:r>
              <a:rPr dirty="0"/>
              <a:t>provides the EVIDENCE that proves your points</a:t>
            </a:r>
            <a:r>
              <a:rPr dirty="0" smtClean="0"/>
              <a:t>.</a:t>
            </a:r>
            <a:endParaRPr lang="en-US" dirty="0" smtClean="0"/>
          </a:p>
          <a:p>
            <a:pPr>
              <a:spcAft>
                <a:spcPts val="1400"/>
              </a:spcAft>
              <a:defRPr sz="2000">
                <a:solidFill>
                  <a:srgbClr val="1E293B"/>
                </a:solidFill>
              </a:defRPr>
            </a:pPr>
            <a:endParaRPr dirty="0"/>
          </a:p>
          <a:p>
            <a:pPr>
              <a:spcAft>
                <a:spcPts val="1400"/>
              </a:spcAft>
              <a:defRPr sz="2000">
                <a:solidFill>
                  <a:srgbClr val="1E293B"/>
                </a:solidFill>
              </a:defRPr>
            </a:pPr>
            <a:r>
              <a:rPr dirty="0" smtClean="0"/>
              <a:t>A </a:t>
            </a:r>
            <a:r>
              <a:rPr dirty="0"/>
              <a:t>review that's all emotion but no evidence feels gushing. A review that's all facts but no feeling reads like a Wikipedia article. A review without credibility feels like random opinion.</a:t>
            </a:r>
          </a:p>
          <a:p>
            <a:pPr>
              <a:spcAft>
                <a:spcPts val="1400"/>
              </a:spcAft>
              <a:defRPr sz="2000">
                <a:solidFill>
                  <a:srgbClr val="1E293B"/>
                </a:solidFill>
              </a:defRPr>
            </a:pPr>
            <a:endParaRPr dirty="0"/>
          </a:p>
          <a:p>
            <a:pPr>
              <a:spcAft>
                <a:spcPts val="1400"/>
              </a:spcAft>
              <a:defRPr sz="2000">
                <a:solidFill>
                  <a:srgbClr val="1E293B"/>
                </a:solidFill>
              </a:defRPr>
            </a:pPr>
            <a:r>
              <a:rPr dirty="0"/>
              <a:t>The best reviews weave all three together seamlessly.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Model Review</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A Complete Example: The BFG at the RSC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9144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182880"/>
            <a:ext cx="10972800" cy="548640"/>
          </a:xfrm>
          <a:prstGeom prst="rect">
            <a:avLst/>
          </a:prstGeom>
          <a:noFill/>
        </p:spPr>
        <p:txBody>
          <a:bodyPr wrap="none">
            <a:spAutoFit/>
          </a:bodyPr>
          <a:lstStyle/>
          <a:p>
            <a:pPr>
              <a:defRPr sz="2600" b="1">
                <a:solidFill>
                  <a:srgbClr val="FFFFFF"/>
                </a:solidFill>
              </a:defRPr>
            </a:pPr>
            <a:r>
              <a:t>Model Review: The BFG — Part 1</a:t>
            </a:r>
          </a:p>
        </p:txBody>
      </p:sp>
      <p:sp>
        <p:nvSpPr>
          <p:cNvPr id="5" name="Rectangle 4"/>
          <p:cNvSpPr/>
          <p:nvPr/>
        </p:nvSpPr>
        <p:spPr>
          <a:xfrm>
            <a:off x="365760" y="1097280"/>
            <a:ext cx="11430000" cy="5394960"/>
          </a:xfrm>
          <a:prstGeom prst="rect">
            <a:avLst/>
          </a:prstGeom>
          <a:solidFill>
            <a:srgbClr val="FFFFFF"/>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48640" y="1280160"/>
            <a:ext cx="11064240" cy="5029200"/>
          </a:xfrm>
          <a:prstGeom prst="rect">
            <a:avLst/>
          </a:prstGeom>
          <a:noFill/>
        </p:spPr>
        <p:txBody>
          <a:bodyPr wrap="square">
            <a:spAutoFit/>
          </a:bodyPr>
          <a:lstStyle/>
          <a:p>
            <a:pPr>
              <a:spcAft>
                <a:spcPts val="1000"/>
              </a:spcAft>
              <a:defRPr sz="1400">
                <a:solidFill>
                  <a:srgbClr val="1E293B"/>
                </a:solidFill>
              </a:defRPr>
            </a:pPr>
            <a:r>
              <a:t>THE BFG ★★★★★</a:t>
            </a:r>
            <a:br/>
            <a:r>
              <a:t>Royal Shakespeare Company at the Royal Shakespeare Theatre, Stratford-upon-Avon</a:t>
            </a:r>
            <a:br/>
            <a:r>
              <a:t>Adapted by Tom Wells from Roald Dahl | Directed by Daniel Evans</a:t>
            </a:r>
            <a:br/>
            <a:r>
              <a:t>Until 7 February 2026 | Running time: 1h 50m (one interval)</a:t>
            </a:r>
          </a:p>
          <a:p>
            <a:pPr>
              <a:spcAft>
                <a:spcPts val="1000"/>
              </a:spcAft>
              <a:defRPr sz="1400">
                <a:solidFill>
                  <a:srgbClr val="1E293B"/>
                </a:solidFill>
              </a:defRPr>
            </a:pPr>
            <a:r>
              <a:t>The RSC has pulled off something remarkable with this production: a piece of theatre that enchants children whilst genuinely moving their parents. From the moment Sophie is whisked from her orphanage window into the starlit world of Giant Country, we're in the hands of master storytellers.</a:t>
            </a:r>
          </a:p>
          <a:p>
            <a:pPr>
              <a:spcAft>
                <a:spcPts val="1000"/>
              </a:spcAft>
              <a:defRPr sz="1400">
                <a:solidFill>
                  <a:srgbClr val="1E293B"/>
                </a:solidFill>
              </a:defRPr>
            </a:pPr>
            <a:r>
              <a:t>Tom Wells' adaptation wisely focuses on the emotional heart of Dahl's story—the unlikely friendship between a lonely orphan and a misfit giant. Sophie, played with precocious charm by Martha BaileyVine, Eslie Laslett, and Ellemie Shivers in rotation, is no passive protagonist. She's brave, clever, and wonderfully unimpressed by giant-sized wonders. Her scenes with John Leader's BFG crackle with genuine warmth.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9144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182880"/>
            <a:ext cx="10972800" cy="548640"/>
          </a:xfrm>
          <a:prstGeom prst="rect">
            <a:avLst/>
          </a:prstGeom>
          <a:noFill/>
        </p:spPr>
        <p:txBody>
          <a:bodyPr wrap="none">
            <a:spAutoFit/>
          </a:bodyPr>
          <a:lstStyle/>
          <a:p>
            <a:pPr>
              <a:defRPr sz="2600" b="1">
                <a:solidFill>
                  <a:srgbClr val="FFFFFF"/>
                </a:solidFill>
              </a:defRPr>
            </a:pPr>
            <a:r>
              <a:t>Model Review: The BFG — Part 2</a:t>
            </a:r>
          </a:p>
        </p:txBody>
      </p:sp>
      <p:sp>
        <p:nvSpPr>
          <p:cNvPr id="5" name="Rectangle 4"/>
          <p:cNvSpPr/>
          <p:nvPr/>
        </p:nvSpPr>
        <p:spPr>
          <a:xfrm>
            <a:off x="365760" y="1097280"/>
            <a:ext cx="11430000" cy="5394960"/>
          </a:xfrm>
          <a:prstGeom prst="rect">
            <a:avLst/>
          </a:prstGeom>
          <a:solidFill>
            <a:srgbClr val="FFFFFF"/>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48640" y="1280160"/>
            <a:ext cx="11064240" cy="5029200"/>
          </a:xfrm>
          <a:prstGeom prst="rect">
            <a:avLst/>
          </a:prstGeom>
          <a:noFill/>
        </p:spPr>
        <p:txBody>
          <a:bodyPr wrap="square">
            <a:spAutoFit/>
          </a:bodyPr>
          <a:lstStyle/>
          <a:p>
            <a:pPr>
              <a:spcAft>
                <a:spcPts val="1000"/>
              </a:spcAft>
              <a:defRPr sz="1400">
                <a:solidFill>
                  <a:srgbClr val="1E293B"/>
                </a:solidFill>
              </a:defRPr>
            </a:pPr>
            <a:r>
              <a:t>And what a BFG Leader creates. He vocally sounds enormous—his voice somehow fills the RST with both power and tenderness. His handling of the BFG's mangled English ("human beans", "delumptious", "whizzpopping") is both hilarious and oddly touching. You never forget this is a creature who has been alone for centuries, and Leader's performance finds the melancholy beneath the comedy.</a:t>
            </a:r>
          </a:p>
          <a:p>
            <a:pPr>
              <a:spcAft>
                <a:spcPts val="1000"/>
              </a:spcAft>
              <a:defRPr sz="1400">
                <a:solidFill>
                  <a:srgbClr val="1E293B"/>
                </a:solidFill>
              </a:defRPr>
            </a:pPr>
            <a:r>
              <a:t>The production's masterstroke is Toby Olie's puppetry. The BFG himself is operated by two puppeteers visible from below, making the giant appear from the waist upwards. But here's the brilliance: sometimes we see the BFG as human-sized and Sophie as a tiny puppet, viewing the world through the giant's perspective. It's a simple theatrical trick, but devastatingly effective.</a:t>
            </a:r>
          </a:p>
          <a:p>
            <a:pPr>
              <a:spcAft>
                <a:spcPts val="1000"/>
              </a:spcAft>
              <a:defRPr sz="1400">
                <a:solidFill>
                  <a:srgbClr val="1E293B"/>
                </a:solidFill>
              </a:defRPr>
            </a:pPr>
            <a:r>
              <a:t>Vicki Mortimer's set design and Kinnetia Isidore's costumes serve the story without overwhelming it. The dream sequences—with their swirling colours and delicate imagery—are genuinely beautiful. Zoe Spurr's lighting transforms the stage from cosy orphanage to terrifying Giant Country to Buckingham Palace with elegant economy.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9144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182880"/>
            <a:ext cx="10972800" cy="548640"/>
          </a:xfrm>
          <a:prstGeom prst="rect">
            <a:avLst/>
          </a:prstGeom>
          <a:noFill/>
        </p:spPr>
        <p:txBody>
          <a:bodyPr wrap="none">
            <a:spAutoFit/>
          </a:bodyPr>
          <a:lstStyle/>
          <a:p>
            <a:pPr>
              <a:defRPr sz="2600" b="1">
                <a:solidFill>
                  <a:srgbClr val="FFFFFF"/>
                </a:solidFill>
              </a:defRPr>
            </a:pPr>
            <a:r>
              <a:t>Model Review: The BFG — Part 3</a:t>
            </a:r>
          </a:p>
        </p:txBody>
      </p:sp>
      <p:sp>
        <p:nvSpPr>
          <p:cNvPr id="5" name="Rectangle 4"/>
          <p:cNvSpPr/>
          <p:nvPr/>
        </p:nvSpPr>
        <p:spPr>
          <a:xfrm>
            <a:off x="365760" y="1097280"/>
            <a:ext cx="11430000" cy="5394960"/>
          </a:xfrm>
          <a:prstGeom prst="rect">
            <a:avLst/>
          </a:prstGeom>
          <a:solidFill>
            <a:srgbClr val="FFFFFF"/>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48640" y="1280160"/>
            <a:ext cx="11064240" cy="5029200"/>
          </a:xfrm>
          <a:prstGeom prst="rect">
            <a:avLst/>
          </a:prstGeom>
          <a:noFill/>
        </p:spPr>
        <p:txBody>
          <a:bodyPr wrap="square">
            <a:spAutoFit/>
          </a:bodyPr>
          <a:lstStyle/>
          <a:p>
            <a:pPr>
              <a:spcAft>
                <a:spcPts val="1000"/>
              </a:spcAft>
              <a:defRPr sz="1400">
                <a:solidFill>
                  <a:srgbClr val="1E293B"/>
                </a:solidFill>
              </a:defRPr>
            </a:pPr>
            <a:r>
              <a:t>Helen Lymbery's Queen provides welcome comic relief in the second act. Her matter-of-fact acceptance of giants and her casual admission that "the Queen does have a helicopter licence" earned huge laughs. Meanwhile, Richard Riddell's Bloodbottler leads the troupe of bad giants with genuinely menacing presence—younger audience members may need reassurance during the fight sequences.</a:t>
            </a:r>
          </a:p>
          <a:p>
            <a:pPr>
              <a:spcAft>
                <a:spcPts val="1000"/>
              </a:spcAft>
              <a:defRPr sz="1400">
                <a:solidFill>
                  <a:srgbClr val="1E293B"/>
                </a:solidFill>
              </a:defRPr>
            </a:pPr>
            <a:r>
              <a:t>Oleta Haffner's score deserves special mention, supporting the action with music that knows when to swell and when to step back.</a:t>
            </a:r>
          </a:p>
          <a:p>
            <a:pPr>
              <a:spcAft>
                <a:spcPts val="1000"/>
              </a:spcAft>
              <a:defRPr sz="1400">
                <a:solidFill>
                  <a:srgbClr val="1E293B"/>
                </a:solidFill>
              </a:defRPr>
            </a:pPr>
            <a:r>
              <a:t>This is a story about difference, about inclusion, about family meaning more than blood relations. The RSC, fresh from their acclaimed Matilda and A Christmas Carol, has created another family classic. Whether you're eight or eighty, The BFG will remind you that dreams truly are powerful. Book before it vanishes like a happy dream.</a:t>
            </a:r>
          </a:p>
          <a:p>
            <a:pPr>
              <a:spcAft>
                <a:spcPts val="1000"/>
              </a:spcAft>
              <a:defRPr sz="1400">
                <a:solidFill>
                  <a:srgbClr val="1E293B"/>
                </a:solidFill>
              </a:defRPr>
            </a:pPr>
            <a:r>
              <a:t>— Review by a KS3 Student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139279"/>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What Makes This Review Effective?</a:t>
            </a:r>
          </a:p>
        </p:txBody>
      </p:sp>
      <p:sp>
        <p:nvSpPr>
          <p:cNvPr id="5" name="TextBox 4"/>
          <p:cNvSpPr txBox="1"/>
          <p:nvPr/>
        </p:nvSpPr>
        <p:spPr>
          <a:xfrm>
            <a:off x="548640" y="1308016"/>
            <a:ext cx="10972800" cy="4247317"/>
          </a:xfrm>
          <a:prstGeom prst="rect">
            <a:avLst/>
          </a:prstGeom>
          <a:noFill/>
        </p:spPr>
        <p:txBody>
          <a:bodyPr wrap="square">
            <a:spAutoFit/>
          </a:bodyPr>
          <a:lstStyle/>
          <a:p>
            <a:pPr marL="342900" indent="-342900">
              <a:spcBef>
                <a:spcPts val="1200"/>
              </a:spcBef>
              <a:spcAft>
                <a:spcPts val="1400"/>
              </a:spcAft>
              <a:buFont typeface="Arial" panose="020B0604020202020204" pitchFamily="34" charset="0"/>
              <a:buChar char="•"/>
              <a:defRPr sz="2000">
                <a:solidFill>
                  <a:srgbClr val="1E293B"/>
                </a:solidFill>
              </a:defRPr>
            </a:pPr>
            <a:r>
              <a:rPr dirty="0"/>
              <a:t>STRUCTURE: Clear introduction → summary → performance → design → </a:t>
            </a:r>
            <a:r>
              <a:rPr dirty="0" smtClean="0"/>
              <a:t>verdict</a:t>
            </a:r>
            <a:endParaRPr dirty="0"/>
          </a:p>
          <a:p>
            <a:pPr marL="342900" indent="-342900">
              <a:spcBef>
                <a:spcPts val="1200"/>
              </a:spcBef>
              <a:spcAft>
                <a:spcPts val="1400"/>
              </a:spcAft>
              <a:buFont typeface="Arial" panose="020B0604020202020204" pitchFamily="34" charset="0"/>
              <a:buChar char="•"/>
              <a:defRPr sz="2000">
                <a:solidFill>
                  <a:srgbClr val="1E293B"/>
                </a:solidFill>
              </a:defRPr>
            </a:pPr>
            <a:r>
              <a:rPr dirty="0"/>
              <a:t>ETHOS: Names all key creatives, references other RSC productions, uses technical </a:t>
            </a:r>
            <a:r>
              <a:rPr dirty="0" smtClean="0"/>
              <a:t>terms</a:t>
            </a:r>
            <a:endParaRPr dirty="0"/>
          </a:p>
          <a:p>
            <a:pPr marL="342900" indent="-342900">
              <a:spcBef>
                <a:spcPts val="1200"/>
              </a:spcBef>
              <a:spcAft>
                <a:spcPts val="1400"/>
              </a:spcAft>
              <a:buFont typeface="Arial" panose="020B0604020202020204" pitchFamily="34" charset="0"/>
              <a:buChar char="•"/>
              <a:defRPr sz="2000">
                <a:solidFill>
                  <a:srgbClr val="1E293B"/>
                </a:solidFill>
              </a:defRPr>
            </a:pPr>
            <a:r>
              <a:rPr dirty="0"/>
              <a:t>PATHOS: Describes emotional impact ('genuinely moved', 'melancholy beneath the comedy')</a:t>
            </a:r>
          </a:p>
          <a:p>
            <a:pPr marL="342900" indent="-342900">
              <a:spcBef>
                <a:spcPts val="1200"/>
              </a:spcBef>
              <a:spcAft>
                <a:spcPts val="1400"/>
              </a:spcAft>
              <a:buFont typeface="Arial" panose="020B0604020202020204" pitchFamily="34" charset="0"/>
              <a:buChar char="•"/>
              <a:defRPr sz="2000">
                <a:solidFill>
                  <a:srgbClr val="1E293B"/>
                </a:solidFill>
              </a:defRPr>
            </a:pPr>
            <a:r>
              <a:rPr dirty="0" smtClean="0"/>
              <a:t>LOGOS</a:t>
            </a:r>
            <a:r>
              <a:rPr dirty="0"/>
              <a:t>: Specific examples (puppetry technique, actor names, running time)</a:t>
            </a:r>
          </a:p>
          <a:p>
            <a:pPr marL="342900" indent="-342900">
              <a:spcBef>
                <a:spcPts val="1200"/>
              </a:spcBef>
              <a:spcAft>
                <a:spcPts val="1400"/>
              </a:spcAft>
              <a:buFont typeface="Arial" panose="020B0604020202020204" pitchFamily="34" charset="0"/>
              <a:buChar char="•"/>
              <a:defRPr sz="2000">
                <a:solidFill>
                  <a:srgbClr val="1E293B"/>
                </a:solidFill>
              </a:defRPr>
            </a:pPr>
            <a:r>
              <a:rPr dirty="0" smtClean="0"/>
              <a:t>BALANCE</a:t>
            </a:r>
            <a:r>
              <a:rPr dirty="0"/>
              <a:t>: Mostly positive but acknowledges potential issues (scary for young children)</a:t>
            </a:r>
          </a:p>
          <a:p>
            <a:pPr marL="342900" indent="-342900">
              <a:spcBef>
                <a:spcPts val="1200"/>
              </a:spcBef>
              <a:spcAft>
                <a:spcPts val="1400"/>
              </a:spcAft>
              <a:buFont typeface="Arial" panose="020B0604020202020204" pitchFamily="34" charset="0"/>
              <a:buChar char="•"/>
              <a:defRPr sz="2000">
                <a:solidFill>
                  <a:srgbClr val="1E293B"/>
                </a:solidFill>
              </a:defRPr>
            </a:pPr>
            <a:r>
              <a:rPr dirty="0" smtClean="0"/>
              <a:t>VOICE</a:t>
            </a:r>
            <a:r>
              <a:rPr dirty="0"/>
              <a:t>: Professional but personal—the writer's personality comes through</a:t>
            </a:r>
          </a:p>
          <a:p>
            <a:pPr marL="342900" indent="-342900">
              <a:spcBef>
                <a:spcPts val="1200"/>
              </a:spcBef>
              <a:spcAft>
                <a:spcPts val="1400"/>
              </a:spcAft>
              <a:buFont typeface="Arial" panose="020B0604020202020204" pitchFamily="34" charset="0"/>
              <a:buChar char="•"/>
              <a:defRPr sz="2000">
                <a:solidFill>
                  <a:srgbClr val="1E293B"/>
                </a:solidFill>
              </a:defRPr>
            </a:pPr>
            <a:r>
              <a:rPr dirty="0" smtClean="0"/>
              <a:t>ENDING</a:t>
            </a:r>
            <a:r>
              <a:rPr dirty="0"/>
              <a:t>: Memorable conclusion that inspires action ('Book before it vanishes')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Your Turn</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Writing Your Own Theatre Review</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Your Homework Task</a:t>
            </a:r>
          </a:p>
        </p:txBody>
      </p:sp>
      <p:sp>
        <p:nvSpPr>
          <p:cNvPr id="5" name="TextBox 4"/>
          <p:cNvSpPr txBox="1"/>
          <p:nvPr/>
        </p:nvSpPr>
        <p:spPr>
          <a:xfrm>
            <a:off x="548640" y="1463040"/>
            <a:ext cx="10972800" cy="4785926"/>
          </a:xfrm>
          <a:prstGeom prst="rect">
            <a:avLst/>
          </a:prstGeom>
          <a:noFill/>
        </p:spPr>
        <p:txBody>
          <a:bodyPr wrap="square">
            <a:spAutoFit/>
          </a:bodyPr>
          <a:lstStyle/>
          <a:p>
            <a:pPr>
              <a:spcAft>
                <a:spcPts val="1400"/>
              </a:spcAft>
              <a:defRPr sz="2000">
                <a:solidFill>
                  <a:srgbClr val="1E293B"/>
                </a:solidFill>
              </a:defRPr>
            </a:pPr>
            <a:r>
              <a:rPr dirty="0"/>
              <a:t>Write a review for your murder mystery play performance</a:t>
            </a:r>
            <a:r>
              <a:rPr dirty="0" smtClean="0"/>
              <a:t>.</a:t>
            </a:r>
            <a:endParaRPr dirty="0"/>
          </a:p>
          <a:p>
            <a:pPr>
              <a:spcAft>
                <a:spcPts val="1400"/>
              </a:spcAft>
              <a:defRPr sz="2000">
                <a:solidFill>
                  <a:srgbClr val="1E293B"/>
                </a:solidFill>
              </a:defRPr>
            </a:pPr>
            <a:r>
              <a:rPr dirty="0"/>
              <a:t>Your review should be approximately ONE SIDE OF A4</a:t>
            </a:r>
            <a:r>
              <a:rPr dirty="0" smtClean="0"/>
              <a:t>.</a:t>
            </a:r>
            <a:endParaRPr dirty="0"/>
          </a:p>
          <a:p>
            <a:pPr>
              <a:spcAft>
                <a:spcPts val="1400"/>
              </a:spcAft>
              <a:defRPr sz="2000">
                <a:solidFill>
                  <a:srgbClr val="1E293B"/>
                </a:solidFill>
              </a:defRPr>
            </a:pPr>
            <a:r>
              <a:rPr b="1" dirty="0"/>
              <a:t>Remember to:</a:t>
            </a:r>
          </a:p>
          <a:p>
            <a:pPr>
              <a:spcAft>
                <a:spcPts val="1400"/>
              </a:spcAft>
              <a:defRPr sz="2000">
                <a:solidFill>
                  <a:srgbClr val="1E293B"/>
                </a:solidFill>
              </a:defRPr>
            </a:pPr>
            <a:r>
              <a:rPr dirty="0"/>
              <a:t>• Use the Five-Step Structure (Introduction, Plot, Performance, Design, Reaction)</a:t>
            </a:r>
          </a:p>
          <a:p>
            <a:pPr>
              <a:spcAft>
                <a:spcPts val="1400"/>
              </a:spcAft>
              <a:defRPr sz="2000">
                <a:solidFill>
                  <a:srgbClr val="1E293B"/>
                </a:solidFill>
              </a:defRPr>
            </a:pPr>
            <a:r>
              <a:rPr dirty="0"/>
              <a:t>• Include specific examples and name performers/creatives</a:t>
            </a:r>
          </a:p>
          <a:p>
            <a:pPr>
              <a:spcAft>
                <a:spcPts val="1400"/>
              </a:spcAft>
              <a:defRPr sz="2000">
                <a:solidFill>
                  <a:srgbClr val="1E293B"/>
                </a:solidFill>
              </a:defRPr>
            </a:pPr>
            <a:r>
              <a:rPr dirty="0"/>
              <a:t>• Balance Ethos, Pathos, and Logos throughout</a:t>
            </a:r>
          </a:p>
          <a:p>
            <a:pPr>
              <a:spcAft>
                <a:spcPts val="1400"/>
              </a:spcAft>
              <a:defRPr sz="2000">
                <a:solidFill>
                  <a:srgbClr val="1E293B"/>
                </a:solidFill>
              </a:defRPr>
            </a:pPr>
            <a:r>
              <a:rPr dirty="0"/>
              <a:t>• Be fair and professional—critique with kindness</a:t>
            </a:r>
          </a:p>
          <a:p>
            <a:pPr>
              <a:spcAft>
                <a:spcPts val="1400"/>
              </a:spcAft>
              <a:defRPr sz="2000">
                <a:solidFill>
                  <a:srgbClr val="1E293B"/>
                </a:solidFill>
              </a:defRPr>
            </a:pPr>
            <a:r>
              <a:rPr dirty="0"/>
              <a:t>• Use your new vocabulary where appropriate</a:t>
            </a:r>
          </a:p>
          <a:p>
            <a:pPr>
              <a:spcAft>
                <a:spcPts val="1400"/>
              </a:spcAft>
              <a:defRPr sz="2000">
                <a:solidFill>
                  <a:srgbClr val="1E293B"/>
                </a:solidFill>
              </a:defRPr>
            </a:pPr>
            <a:endParaRPr dirty="0"/>
          </a:p>
          <a:p>
            <a:pPr>
              <a:spcAft>
                <a:spcPts val="1400"/>
              </a:spcAft>
              <a:defRPr sz="2000">
                <a:solidFill>
                  <a:srgbClr val="1E293B"/>
                </a:solidFill>
              </a:defRPr>
            </a:pPr>
            <a:r>
              <a:rPr dirty="0"/>
              <a:t>Aim for the quality of a published review, not a casual opinion!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Before You Submit: Review Checklist</a:t>
            </a:r>
          </a:p>
        </p:txBody>
      </p:sp>
      <p:sp>
        <p:nvSpPr>
          <p:cNvPr id="5" name="TextBox 4"/>
          <p:cNvSpPr txBox="1"/>
          <p:nvPr/>
        </p:nvSpPr>
        <p:spPr>
          <a:xfrm>
            <a:off x="548640" y="1463040"/>
            <a:ext cx="10972800" cy="5029200"/>
          </a:xfrm>
          <a:prstGeom prst="rect">
            <a:avLst/>
          </a:prstGeom>
          <a:noFill/>
        </p:spPr>
        <p:txBody>
          <a:bodyPr wrap="square">
            <a:spAutoFit/>
          </a:bodyPr>
          <a:lstStyle/>
          <a:p>
            <a:pPr>
              <a:spcAft>
                <a:spcPts val="800"/>
              </a:spcAft>
              <a:defRPr sz="1700">
                <a:solidFill>
                  <a:srgbClr val="1E293B"/>
                </a:solidFill>
              </a:defRPr>
            </a:pPr>
            <a:r>
              <a:t>□ Have I included all essential details? (Title, venue, dates, creators)</a:t>
            </a:r>
          </a:p>
          <a:p>
            <a:pPr>
              <a:spcAft>
                <a:spcPts val="800"/>
              </a:spcAft>
              <a:defRPr sz="1700">
                <a:solidFill>
                  <a:srgbClr val="1E293B"/>
                </a:solidFill>
              </a:defRPr>
            </a:pPr>
            <a:r>
              <a:t>□ Does my introduction give a clear overall verdict?</a:t>
            </a:r>
          </a:p>
          <a:p>
            <a:pPr>
              <a:spcAft>
                <a:spcPts val="800"/>
              </a:spcAft>
              <a:defRPr sz="1700">
                <a:solidFill>
                  <a:srgbClr val="1E293B"/>
                </a:solidFill>
              </a:defRPr>
            </a:pPr>
            <a:r>
              <a:t>□ Have I summarised the plot WITHOUT giving away spoilers?</a:t>
            </a:r>
          </a:p>
          <a:p>
            <a:pPr>
              <a:spcAft>
                <a:spcPts val="800"/>
              </a:spcAft>
              <a:defRPr sz="1700">
                <a:solidFill>
                  <a:srgbClr val="1E293B"/>
                </a:solidFill>
              </a:defRPr>
            </a:pPr>
            <a:r>
              <a:t>□ Have I named specific performers and analysed their work?</a:t>
            </a:r>
          </a:p>
          <a:p>
            <a:pPr>
              <a:spcAft>
                <a:spcPts val="800"/>
              </a:spcAft>
              <a:defRPr sz="1700">
                <a:solidFill>
                  <a:srgbClr val="1E293B"/>
                </a:solidFill>
              </a:defRPr>
            </a:pPr>
            <a:r>
              <a:t>□ Have I discussed design elements with specific examples?</a:t>
            </a:r>
          </a:p>
          <a:p>
            <a:pPr>
              <a:spcAft>
                <a:spcPts val="800"/>
              </a:spcAft>
              <a:defRPr sz="1700">
                <a:solidFill>
                  <a:srgbClr val="1E293B"/>
                </a:solidFill>
              </a:defRPr>
            </a:pPr>
            <a:r>
              <a:t>□ Have I used evidence to support my opinions? (LOGOS)</a:t>
            </a:r>
          </a:p>
          <a:p>
            <a:pPr>
              <a:spcAft>
                <a:spcPts val="800"/>
              </a:spcAft>
              <a:defRPr sz="1700">
                <a:solidFill>
                  <a:srgbClr val="1E293B"/>
                </a:solidFill>
              </a:defRPr>
            </a:pPr>
            <a:r>
              <a:t>□ Have I established my credibility as a reviewer? (ETHOS)</a:t>
            </a:r>
          </a:p>
          <a:p>
            <a:pPr>
              <a:spcAft>
                <a:spcPts val="800"/>
              </a:spcAft>
              <a:defRPr sz="1700">
                <a:solidFill>
                  <a:srgbClr val="1E293B"/>
                </a:solidFill>
              </a:defRPr>
            </a:pPr>
            <a:r>
              <a:t>□ Have I conveyed the emotional experience? (PATHOS)</a:t>
            </a:r>
          </a:p>
          <a:p>
            <a:pPr>
              <a:spcAft>
                <a:spcPts val="800"/>
              </a:spcAft>
              <a:defRPr sz="1700">
                <a:solidFill>
                  <a:srgbClr val="1E293B"/>
                </a:solidFill>
              </a:defRPr>
            </a:pPr>
            <a:r>
              <a:t>□ Is my review balanced and fair?</a:t>
            </a:r>
          </a:p>
          <a:p>
            <a:pPr>
              <a:spcAft>
                <a:spcPts val="800"/>
              </a:spcAft>
              <a:defRPr sz="1700">
                <a:solidFill>
                  <a:srgbClr val="1E293B"/>
                </a:solidFill>
              </a:defRPr>
            </a:pPr>
            <a:r>
              <a:t>□ Does my conclusion provide a clear recommendation?</a:t>
            </a:r>
          </a:p>
          <a:p>
            <a:pPr>
              <a:spcAft>
                <a:spcPts val="800"/>
              </a:spcAft>
              <a:defRPr sz="1700">
                <a:solidFill>
                  <a:srgbClr val="1E293B"/>
                </a:solidFill>
              </a:defRPr>
            </a:pPr>
            <a:r>
              <a:t>□ Have I proofread for spelling and grammar?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Remember...</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"A good review doesn't just tell people what you thought.</a:t>
            </a:r>
            <a:br/>
            <a:r>
              <a:t>It helps them decide for themselves."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Module 1: The Foundation</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What is a Theatre Review?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What is a Theatre Review?</a:t>
            </a:r>
          </a:p>
        </p:txBody>
      </p:sp>
      <p:sp>
        <p:nvSpPr>
          <p:cNvPr id="5" name="TextBox 4"/>
          <p:cNvSpPr txBox="1"/>
          <p:nvPr/>
        </p:nvSpPr>
        <p:spPr>
          <a:xfrm>
            <a:off x="548640" y="1463040"/>
            <a:ext cx="10972800" cy="4754880"/>
          </a:xfrm>
          <a:prstGeom prst="rect">
            <a:avLst/>
          </a:prstGeom>
          <a:noFill/>
        </p:spPr>
        <p:txBody>
          <a:bodyPr wrap="square">
            <a:spAutoFit/>
          </a:bodyPr>
          <a:lstStyle/>
          <a:p>
            <a:pPr>
              <a:spcAft>
                <a:spcPts val="1400"/>
              </a:spcAft>
              <a:defRPr sz="2000">
                <a:solidFill>
                  <a:srgbClr val="1E293B"/>
                </a:solidFill>
              </a:defRPr>
            </a:pPr>
            <a:r>
              <a:t>A theatre review is a subjective but educated response to a performance.</a:t>
            </a:r>
          </a:p>
          <a:p>
            <a:pPr>
              <a:spcAft>
                <a:spcPts val="1400"/>
              </a:spcAft>
              <a:defRPr sz="2000">
                <a:solidFill>
                  <a:srgbClr val="1E293B"/>
                </a:solidFill>
              </a:defRPr>
            </a:pPr>
            <a:r>
              <a:t>The reviewer should have genuine knowledge of theatre so their opinion is informed and credible.</a:t>
            </a:r>
          </a:p>
          <a:p>
            <a:pPr>
              <a:spcAft>
                <a:spcPts val="1400"/>
              </a:spcAft>
              <a:defRPr sz="2000">
                <a:solidFill>
                  <a:srgbClr val="1E293B"/>
                </a:solidFill>
              </a:defRPr>
            </a:pPr>
            <a:r>
              <a:t>A review helps potential audience members decide whether to spend their money on a ticket.</a:t>
            </a:r>
          </a:p>
          <a:p>
            <a:pPr>
              <a:spcAft>
                <a:spcPts val="1400"/>
              </a:spcAft>
              <a:defRPr sz="2000">
                <a:solidFill>
                  <a:srgbClr val="1E293B"/>
                </a:solidFill>
              </a:defRPr>
            </a:pPr>
            <a:r>
              <a:t>It describes the situation of a play without giving away too much plot.</a:t>
            </a:r>
          </a:p>
          <a:p>
            <a:pPr>
              <a:spcAft>
                <a:spcPts val="1400"/>
              </a:spcAft>
              <a:defRPr sz="2000">
                <a:solidFill>
                  <a:srgbClr val="1E293B"/>
                </a:solidFill>
              </a:defRPr>
            </a:pPr>
            <a:r>
              <a:t>It addresses production elements individually AND how they work together as a whole.</a:t>
            </a:r>
          </a:p>
          <a:p>
            <a:pPr>
              <a:spcAft>
                <a:spcPts val="1400"/>
              </a:spcAft>
              <a:defRPr sz="2000">
                <a:solidFill>
                  <a:srgbClr val="1E293B"/>
                </a:solidFill>
              </a:defRPr>
            </a:pPr>
            <a:r>
              <a:t>Most importantly: it expresses an opinion supported by thoughtful analysis.</a:t>
            </a:r>
          </a:p>
        </p:txBody>
      </p:sp>
      <p:sp>
        <p:nvSpPr>
          <p:cNvPr id="6" name="Rounded Rectangle 5"/>
          <p:cNvSpPr/>
          <p:nvPr/>
        </p:nvSpPr>
        <p:spPr>
          <a:xfrm>
            <a:off x="548640" y="5029200"/>
            <a:ext cx="10972800" cy="1280160"/>
          </a:xfrm>
          <a:prstGeom prst="round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b="1">
                <a:solidFill>
                  <a:srgbClr val="1E293B"/>
                </a:solidFill>
              </a:defRPr>
            </a:pPr>
            <a:r>
              <a:t>Key Principle: A good review answers the question 'Is this show worth seeing?' with EVIDENCE.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Review vs Summary: Know the Difference</a:t>
            </a:r>
          </a:p>
        </p:txBody>
      </p:sp>
      <p:sp>
        <p:nvSpPr>
          <p:cNvPr id="5" name="Rectangle 4"/>
          <p:cNvSpPr/>
          <p:nvPr/>
        </p:nvSpPr>
        <p:spPr>
          <a:xfrm>
            <a:off x="457200" y="1371600"/>
            <a:ext cx="5394960" cy="5029200"/>
          </a:xfrm>
          <a:prstGeom prst="rect">
            <a:avLst/>
          </a:prstGeom>
          <a:solidFill>
            <a:srgbClr val="DCFCE7"/>
          </a:solidFill>
          <a:ln w="2540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5394960" cy="548640"/>
          </a:xfrm>
          <a:prstGeom prst="rect">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548640" y="1417320"/>
            <a:ext cx="5212080" cy="457200"/>
          </a:xfrm>
          <a:prstGeom prst="rect">
            <a:avLst/>
          </a:prstGeom>
          <a:noFill/>
        </p:spPr>
        <p:txBody>
          <a:bodyPr wrap="none">
            <a:spAutoFit/>
          </a:bodyPr>
          <a:lstStyle/>
          <a:p>
            <a:pPr>
              <a:defRPr sz="2000" b="1">
                <a:solidFill>
                  <a:srgbClr val="FFFFFF"/>
                </a:solidFill>
              </a:defRPr>
            </a:pPr>
            <a:r>
              <a:t>✓ A Review</a:t>
            </a:r>
          </a:p>
        </p:txBody>
      </p:sp>
      <p:sp>
        <p:nvSpPr>
          <p:cNvPr id="8" name="TextBox 7"/>
          <p:cNvSpPr txBox="1"/>
          <p:nvPr/>
        </p:nvSpPr>
        <p:spPr>
          <a:xfrm>
            <a:off x="640080" y="2103120"/>
            <a:ext cx="5029200" cy="4114800"/>
          </a:xfrm>
          <a:prstGeom prst="rect">
            <a:avLst/>
          </a:prstGeom>
          <a:noFill/>
        </p:spPr>
        <p:txBody>
          <a:bodyPr wrap="square">
            <a:spAutoFit/>
          </a:bodyPr>
          <a:lstStyle/>
          <a:p>
            <a:pPr>
              <a:spcAft>
                <a:spcPts val="1000"/>
              </a:spcAft>
              <a:defRPr sz="1600">
                <a:solidFill>
                  <a:srgbClr val="1E293B"/>
                </a:solidFill>
              </a:defRPr>
            </a:pPr>
            <a:r>
              <a:t>"The BFG's puppetry was astonishing—two puppeteers brought the giant to life with such expressiveness that I forgot I was watching a puppet."</a:t>
            </a:r>
          </a:p>
          <a:p>
            <a:pPr>
              <a:spcAft>
                <a:spcPts val="1000"/>
              </a:spcAft>
              <a:defRPr sz="1600">
                <a:solidFill>
                  <a:srgbClr val="1E293B"/>
                </a:solidFill>
              </a:defRPr>
            </a:pPr>
            <a:endParaRPr/>
          </a:p>
          <a:p>
            <a:pPr>
              <a:spcAft>
                <a:spcPts val="1000"/>
              </a:spcAft>
              <a:defRPr sz="1600">
                <a:solidFill>
                  <a:srgbClr val="1E293B"/>
                </a:solidFill>
              </a:defRPr>
            </a:pPr>
            <a:r>
              <a:t>This ANALYSES and EVALUATES.</a:t>
            </a:r>
          </a:p>
          <a:p>
            <a:pPr>
              <a:spcAft>
                <a:spcPts val="1000"/>
              </a:spcAft>
              <a:defRPr sz="1600">
                <a:solidFill>
                  <a:srgbClr val="1E293B"/>
                </a:solidFill>
              </a:defRPr>
            </a:pPr>
            <a:endParaRPr/>
          </a:p>
          <a:p>
            <a:pPr>
              <a:spcAft>
                <a:spcPts val="1000"/>
              </a:spcAft>
              <a:defRPr sz="1600">
                <a:solidFill>
                  <a:srgbClr val="1E293B"/>
                </a:solidFill>
              </a:defRPr>
            </a:pPr>
            <a:r>
              <a:t>It tells us WHAT worked and WHY.</a:t>
            </a:r>
          </a:p>
          <a:p>
            <a:pPr>
              <a:spcAft>
                <a:spcPts val="1000"/>
              </a:spcAft>
              <a:defRPr sz="1600">
                <a:solidFill>
                  <a:srgbClr val="1E293B"/>
                </a:solidFill>
              </a:defRPr>
            </a:pPr>
            <a:endParaRPr/>
          </a:p>
          <a:p>
            <a:pPr>
              <a:spcAft>
                <a:spcPts val="1000"/>
              </a:spcAft>
              <a:defRPr sz="1600">
                <a:solidFill>
                  <a:srgbClr val="1E293B"/>
                </a:solidFill>
              </a:defRPr>
            </a:pPr>
            <a:r>
              <a:t>It gives the reader a reason to care.</a:t>
            </a:r>
          </a:p>
        </p:txBody>
      </p:sp>
      <p:sp>
        <p:nvSpPr>
          <p:cNvPr id="9" name="Rectangle 8"/>
          <p:cNvSpPr/>
          <p:nvPr/>
        </p:nvSpPr>
        <p:spPr>
          <a:xfrm>
            <a:off x="6309360" y="1371600"/>
            <a:ext cx="5394960" cy="5029200"/>
          </a:xfrm>
          <a:prstGeom prst="rect">
            <a:avLst/>
          </a:prstGeom>
          <a:solidFill>
            <a:srgbClr val="FEE2E2"/>
          </a:solidFill>
          <a:ln w="25400">
            <a:solidFill>
              <a:srgbClr val="F9616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5394960" cy="548640"/>
          </a:xfrm>
          <a:prstGeom prst="rect">
            <a:avLst/>
          </a:prstGeom>
          <a:solidFill>
            <a:srgbClr val="F961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0" y="1417320"/>
            <a:ext cx="5212080" cy="457200"/>
          </a:xfrm>
          <a:prstGeom prst="rect">
            <a:avLst/>
          </a:prstGeom>
          <a:noFill/>
        </p:spPr>
        <p:txBody>
          <a:bodyPr wrap="none">
            <a:spAutoFit/>
          </a:bodyPr>
          <a:lstStyle/>
          <a:p>
            <a:pPr>
              <a:defRPr sz="2000" b="1">
                <a:solidFill>
                  <a:srgbClr val="FFFFFF"/>
                </a:solidFill>
              </a:defRPr>
            </a:pPr>
            <a:r>
              <a:t>✗ A Summary</a:t>
            </a:r>
          </a:p>
        </p:txBody>
      </p:sp>
      <p:sp>
        <p:nvSpPr>
          <p:cNvPr id="12" name="TextBox 11"/>
          <p:cNvSpPr txBox="1"/>
          <p:nvPr/>
        </p:nvSpPr>
        <p:spPr>
          <a:xfrm>
            <a:off x="6492240" y="2103120"/>
            <a:ext cx="5029200" cy="4114800"/>
          </a:xfrm>
          <a:prstGeom prst="rect">
            <a:avLst/>
          </a:prstGeom>
          <a:noFill/>
        </p:spPr>
        <p:txBody>
          <a:bodyPr wrap="square">
            <a:spAutoFit/>
          </a:bodyPr>
          <a:lstStyle/>
          <a:p>
            <a:pPr>
              <a:spcAft>
                <a:spcPts val="1000"/>
              </a:spcAft>
              <a:defRPr sz="1600">
                <a:solidFill>
                  <a:srgbClr val="1E293B"/>
                </a:solidFill>
              </a:defRPr>
            </a:pPr>
            <a:r>
              <a:t>"Sophie meets the BFG. They become friends. They go to see the Queen. The giants are defeated."</a:t>
            </a:r>
          </a:p>
          <a:p>
            <a:pPr>
              <a:spcAft>
                <a:spcPts val="1000"/>
              </a:spcAft>
              <a:defRPr sz="1600">
                <a:solidFill>
                  <a:srgbClr val="1E293B"/>
                </a:solidFill>
              </a:defRPr>
            </a:pPr>
            <a:endParaRPr/>
          </a:p>
          <a:p>
            <a:pPr>
              <a:spcAft>
                <a:spcPts val="1000"/>
              </a:spcAft>
              <a:defRPr sz="1600">
                <a:solidFill>
                  <a:srgbClr val="1E293B"/>
                </a:solidFill>
              </a:defRPr>
            </a:pPr>
            <a:r>
              <a:t>This just DESCRIBES the plot.</a:t>
            </a:r>
          </a:p>
          <a:p>
            <a:pPr>
              <a:spcAft>
                <a:spcPts val="1000"/>
              </a:spcAft>
              <a:defRPr sz="1600">
                <a:solidFill>
                  <a:srgbClr val="1E293B"/>
                </a:solidFill>
              </a:defRPr>
            </a:pPr>
            <a:endParaRPr/>
          </a:p>
          <a:p>
            <a:pPr>
              <a:spcAft>
                <a:spcPts val="1000"/>
              </a:spcAft>
              <a:defRPr sz="1600">
                <a:solidFill>
                  <a:srgbClr val="1E293B"/>
                </a:solidFill>
              </a:defRPr>
            </a:pPr>
            <a:r>
              <a:t>It doesn't tell us if it was GOOD.</a:t>
            </a:r>
          </a:p>
          <a:p>
            <a:pPr>
              <a:spcAft>
                <a:spcPts val="1000"/>
              </a:spcAft>
              <a:defRPr sz="1600">
                <a:solidFill>
                  <a:srgbClr val="1E293B"/>
                </a:solidFill>
              </a:defRPr>
            </a:pPr>
            <a:endParaRPr/>
          </a:p>
          <a:p>
            <a:pPr>
              <a:spcAft>
                <a:spcPts val="1000"/>
              </a:spcAft>
              <a:defRPr sz="1600">
                <a:solidFill>
                  <a:srgbClr val="1E293B"/>
                </a:solidFill>
              </a:defRPr>
            </a:pPr>
            <a:r>
              <a:t>It's useful but not a review.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Vocabulary Toolkit: Performance Terms</a:t>
            </a:r>
          </a:p>
        </p:txBody>
      </p:sp>
      <p:sp>
        <p:nvSpPr>
          <p:cNvPr id="5" name="Rectangle 4"/>
          <p:cNvSpPr/>
          <p:nvPr/>
        </p:nvSpPr>
        <p:spPr>
          <a:xfrm>
            <a:off x="457200" y="13716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40080" y="1463040"/>
            <a:ext cx="5212080" cy="320040"/>
          </a:xfrm>
          <a:prstGeom prst="rect">
            <a:avLst/>
          </a:prstGeom>
          <a:noFill/>
        </p:spPr>
        <p:txBody>
          <a:bodyPr wrap="none">
            <a:spAutoFit/>
          </a:bodyPr>
          <a:lstStyle/>
          <a:p>
            <a:pPr>
              <a:defRPr sz="1800" b="1">
                <a:solidFill>
                  <a:srgbClr val="028090"/>
                </a:solidFill>
              </a:defRPr>
            </a:pPr>
            <a:r>
              <a:t>Nuance</a:t>
            </a:r>
          </a:p>
        </p:txBody>
      </p:sp>
      <p:sp>
        <p:nvSpPr>
          <p:cNvPr id="8" name="TextBox 7"/>
          <p:cNvSpPr txBox="1"/>
          <p:nvPr/>
        </p:nvSpPr>
        <p:spPr>
          <a:xfrm>
            <a:off x="640080" y="1783080"/>
            <a:ext cx="5212080" cy="320040"/>
          </a:xfrm>
          <a:prstGeom prst="rect">
            <a:avLst/>
          </a:prstGeom>
          <a:noFill/>
        </p:spPr>
        <p:txBody>
          <a:bodyPr wrap="square">
            <a:spAutoFit/>
          </a:bodyPr>
          <a:lstStyle/>
          <a:p>
            <a:pPr>
              <a:defRPr sz="1400">
                <a:solidFill>
                  <a:srgbClr val="1E293B"/>
                </a:solidFill>
              </a:defRPr>
            </a:pPr>
            <a:r>
              <a:t>A subtle difference or shade of meaning in performance</a:t>
            </a:r>
          </a:p>
        </p:txBody>
      </p:sp>
      <p:sp>
        <p:nvSpPr>
          <p:cNvPr id="9" name="Rectangle 8"/>
          <p:cNvSpPr/>
          <p:nvPr/>
        </p:nvSpPr>
        <p:spPr>
          <a:xfrm>
            <a:off x="6309360" y="13716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92240" y="1463040"/>
            <a:ext cx="5212080" cy="320040"/>
          </a:xfrm>
          <a:prstGeom prst="rect">
            <a:avLst/>
          </a:prstGeom>
          <a:noFill/>
        </p:spPr>
        <p:txBody>
          <a:bodyPr wrap="none">
            <a:spAutoFit/>
          </a:bodyPr>
          <a:lstStyle/>
          <a:p>
            <a:pPr>
              <a:defRPr sz="1800" b="1">
                <a:solidFill>
                  <a:srgbClr val="028090"/>
                </a:solidFill>
              </a:defRPr>
            </a:pPr>
            <a:r>
              <a:t>Intonation</a:t>
            </a:r>
          </a:p>
        </p:txBody>
      </p:sp>
      <p:sp>
        <p:nvSpPr>
          <p:cNvPr id="12" name="TextBox 11"/>
          <p:cNvSpPr txBox="1"/>
          <p:nvPr/>
        </p:nvSpPr>
        <p:spPr>
          <a:xfrm>
            <a:off x="6492240" y="1783080"/>
            <a:ext cx="5212080" cy="320040"/>
          </a:xfrm>
          <a:prstGeom prst="rect">
            <a:avLst/>
          </a:prstGeom>
          <a:noFill/>
        </p:spPr>
        <p:txBody>
          <a:bodyPr wrap="square">
            <a:spAutoFit/>
          </a:bodyPr>
          <a:lstStyle/>
          <a:p>
            <a:pPr>
              <a:defRPr sz="1400">
                <a:solidFill>
                  <a:srgbClr val="1E293B"/>
                </a:solidFill>
              </a:defRPr>
            </a:pPr>
            <a:r>
              <a:t>The rise and fall of the voice when speaking</a:t>
            </a:r>
          </a:p>
        </p:txBody>
      </p:sp>
      <p:sp>
        <p:nvSpPr>
          <p:cNvPr id="13" name="Rectangle 12"/>
          <p:cNvSpPr/>
          <p:nvPr/>
        </p:nvSpPr>
        <p:spPr>
          <a:xfrm>
            <a:off x="457200" y="22860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57200" y="22860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640080" y="2377440"/>
            <a:ext cx="5212080" cy="320040"/>
          </a:xfrm>
          <a:prstGeom prst="rect">
            <a:avLst/>
          </a:prstGeom>
          <a:noFill/>
        </p:spPr>
        <p:txBody>
          <a:bodyPr wrap="none">
            <a:spAutoFit/>
          </a:bodyPr>
          <a:lstStyle/>
          <a:p>
            <a:pPr>
              <a:defRPr sz="1800" b="1">
                <a:solidFill>
                  <a:srgbClr val="028090"/>
                </a:solidFill>
              </a:defRPr>
            </a:pPr>
            <a:r>
              <a:t>Cadence</a:t>
            </a:r>
          </a:p>
        </p:txBody>
      </p:sp>
      <p:sp>
        <p:nvSpPr>
          <p:cNvPr id="16" name="TextBox 15"/>
          <p:cNvSpPr txBox="1"/>
          <p:nvPr/>
        </p:nvSpPr>
        <p:spPr>
          <a:xfrm>
            <a:off x="640080" y="2697480"/>
            <a:ext cx="5212080" cy="320040"/>
          </a:xfrm>
          <a:prstGeom prst="rect">
            <a:avLst/>
          </a:prstGeom>
          <a:noFill/>
        </p:spPr>
        <p:txBody>
          <a:bodyPr wrap="square">
            <a:spAutoFit/>
          </a:bodyPr>
          <a:lstStyle/>
          <a:p>
            <a:pPr>
              <a:defRPr sz="1400">
                <a:solidFill>
                  <a:srgbClr val="1E293B"/>
                </a:solidFill>
              </a:defRPr>
            </a:pPr>
            <a:r>
              <a:t>The rhythm and pace of speech or movement</a:t>
            </a:r>
          </a:p>
        </p:txBody>
      </p:sp>
      <p:sp>
        <p:nvSpPr>
          <p:cNvPr id="17" name="Rectangle 16"/>
          <p:cNvSpPr/>
          <p:nvPr/>
        </p:nvSpPr>
        <p:spPr>
          <a:xfrm>
            <a:off x="6309360" y="22860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309360" y="22860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6492240" y="2377440"/>
            <a:ext cx="5212080" cy="320040"/>
          </a:xfrm>
          <a:prstGeom prst="rect">
            <a:avLst/>
          </a:prstGeom>
          <a:noFill/>
        </p:spPr>
        <p:txBody>
          <a:bodyPr wrap="none">
            <a:spAutoFit/>
          </a:bodyPr>
          <a:lstStyle/>
          <a:p>
            <a:pPr>
              <a:defRPr sz="1800" b="1">
                <a:solidFill>
                  <a:srgbClr val="028090"/>
                </a:solidFill>
              </a:defRPr>
            </a:pPr>
            <a:r>
              <a:t>Articulation</a:t>
            </a:r>
          </a:p>
        </p:txBody>
      </p:sp>
      <p:sp>
        <p:nvSpPr>
          <p:cNvPr id="20" name="TextBox 19"/>
          <p:cNvSpPr txBox="1"/>
          <p:nvPr/>
        </p:nvSpPr>
        <p:spPr>
          <a:xfrm>
            <a:off x="6492240" y="2697480"/>
            <a:ext cx="5212080" cy="320040"/>
          </a:xfrm>
          <a:prstGeom prst="rect">
            <a:avLst/>
          </a:prstGeom>
          <a:noFill/>
        </p:spPr>
        <p:txBody>
          <a:bodyPr wrap="square">
            <a:spAutoFit/>
          </a:bodyPr>
          <a:lstStyle/>
          <a:p>
            <a:pPr>
              <a:defRPr sz="1400">
                <a:solidFill>
                  <a:srgbClr val="1E293B"/>
                </a:solidFill>
              </a:defRPr>
            </a:pPr>
            <a:r>
              <a:t>The clarity of pronunciation and expression</a:t>
            </a:r>
          </a:p>
        </p:txBody>
      </p:sp>
      <p:sp>
        <p:nvSpPr>
          <p:cNvPr id="21" name="Rectangle 20"/>
          <p:cNvSpPr/>
          <p:nvPr/>
        </p:nvSpPr>
        <p:spPr>
          <a:xfrm>
            <a:off x="457200" y="32004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457200" y="32004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0080" y="3291840"/>
            <a:ext cx="5212080" cy="320040"/>
          </a:xfrm>
          <a:prstGeom prst="rect">
            <a:avLst/>
          </a:prstGeom>
          <a:noFill/>
        </p:spPr>
        <p:txBody>
          <a:bodyPr wrap="none">
            <a:spAutoFit/>
          </a:bodyPr>
          <a:lstStyle/>
          <a:p>
            <a:pPr>
              <a:defRPr sz="1800" b="1">
                <a:solidFill>
                  <a:srgbClr val="028090"/>
                </a:solidFill>
              </a:defRPr>
            </a:pPr>
            <a:r>
              <a:t>Resonance</a:t>
            </a:r>
          </a:p>
        </p:txBody>
      </p:sp>
      <p:sp>
        <p:nvSpPr>
          <p:cNvPr id="24" name="TextBox 23"/>
          <p:cNvSpPr txBox="1"/>
          <p:nvPr/>
        </p:nvSpPr>
        <p:spPr>
          <a:xfrm>
            <a:off x="640080" y="3611880"/>
            <a:ext cx="5212080" cy="320040"/>
          </a:xfrm>
          <a:prstGeom prst="rect">
            <a:avLst/>
          </a:prstGeom>
          <a:noFill/>
        </p:spPr>
        <p:txBody>
          <a:bodyPr wrap="square">
            <a:spAutoFit/>
          </a:bodyPr>
          <a:lstStyle/>
          <a:p>
            <a:pPr>
              <a:defRPr sz="1400">
                <a:solidFill>
                  <a:srgbClr val="1E293B"/>
                </a:solidFill>
              </a:defRPr>
            </a:pPr>
            <a:r>
              <a:t>The quality that makes a voice or moment deeply affecting</a:t>
            </a:r>
          </a:p>
        </p:txBody>
      </p:sp>
      <p:sp>
        <p:nvSpPr>
          <p:cNvPr id="25" name="Rectangle 24"/>
          <p:cNvSpPr/>
          <p:nvPr/>
        </p:nvSpPr>
        <p:spPr>
          <a:xfrm>
            <a:off x="6309360" y="32004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6309360" y="32004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492240" y="3291840"/>
            <a:ext cx="5212080" cy="320040"/>
          </a:xfrm>
          <a:prstGeom prst="rect">
            <a:avLst/>
          </a:prstGeom>
          <a:noFill/>
        </p:spPr>
        <p:txBody>
          <a:bodyPr wrap="none">
            <a:spAutoFit/>
          </a:bodyPr>
          <a:lstStyle/>
          <a:p>
            <a:pPr>
              <a:defRPr sz="1800" b="1">
                <a:solidFill>
                  <a:srgbClr val="028090"/>
                </a:solidFill>
              </a:defRPr>
            </a:pPr>
            <a:r>
              <a:t>Inflection</a:t>
            </a:r>
          </a:p>
        </p:txBody>
      </p:sp>
      <p:sp>
        <p:nvSpPr>
          <p:cNvPr id="28" name="TextBox 27"/>
          <p:cNvSpPr txBox="1"/>
          <p:nvPr/>
        </p:nvSpPr>
        <p:spPr>
          <a:xfrm>
            <a:off x="6492240" y="3611880"/>
            <a:ext cx="5212080" cy="320040"/>
          </a:xfrm>
          <a:prstGeom prst="rect">
            <a:avLst/>
          </a:prstGeom>
          <a:noFill/>
        </p:spPr>
        <p:txBody>
          <a:bodyPr wrap="square">
            <a:spAutoFit/>
          </a:bodyPr>
          <a:lstStyle/>
          <a:p>
            <a:pPr>
              <a:defRPr sz="1400">
                <a:solidFill>
                  <a:srgbClr val="1E293B"/>
                </a:solidFill>
              </a:defRPr>
            </a:pPr>
            <a:r>
              <a:t>A change in pitch or tone to convey meaning</a:t>
            </a:r>
          </a:p>
        </p:txBody>
      </p:sp>
      <p:sp>
        <p:nvSpPr>
          <p:cNvPr id="29" name="Rectangle 28"/>
          <p:cNvSpPr/>
          <p:nvPr/>
        </p:nvSpPr>
        <p:spPr>
          <a:xfrm>
            <a:off x="457200" y="41148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ectangle 29"/>
          <p:cNvSpPr/>
          <p:nvPr/>
        </p:nvSpPr>
        <p:spPr>
          <a:xfrm>
            <a:off x="457200" y="41148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640080" y="4206240"/>
            <a:ext cx="5212080" cy="320040"/>
          </a:xfrm>
          <a:prstGeom prst="rect">
            <a:avLst/>
          </a:prstGeom>
          <a:noFill/>
        </p:spPr>
        <p:txBody>
          <a:bodyPr wrap="none">
            <a:spAutoFit/>
          </a:bodyPr>
          <a:lstStyle/>
          <a:p>
            <a:pPr>
              <a:defRPr sz="1800" b="1">
                <a:solidFill>
                  <a:srgbClr val="028090"/>
                </a:solidFill>
              </a:defRPr>
            </a:pPr>
            <a:r>
              <a:t>Diction</a:t>
            </a:r>
          </a:p>
        </p:txBody>
      </p:sp>
      <p:sp>
        <p:nvSpPr>
          <p:cNvPr id="32" name="TextBox 31"/>
          <p:cNvSpPr txBox="1"/>
          <p:nvPr/>
        </p:nvSpPr>
        <p:spPr>
          <a:xfrm>
            <a:off x="640080" y="4526280"/>
            <a:ext cx="5212080" cy="320040"/>
          </a:xfrm>
          <a:prstGeom prst="rect">
            <a:avLst/>
          </a:prstGeom>
          <a:noFill/>
        </p:spPr>
        <p:txBody>
          <a:bodyPr wrap="square">
            <a:spAutoFit/>
          </a:bodyPr>
          <a:lstStyle/>
          <a:p>
            <a:pPr>
              <a:defRPr sz="1400">
                <a:solidFill>
                  <a:srgbClr val="1E293B"/>
                </a:solidFill>
              </a:defRPr>
            </a:pPr>
            <a:r>
              <a:t>The choice and clarity of words in speech</a:t>
            </a:r>
          </a:p>
        </p:txBody>
      </p:sp>
      <p:sp>
        <p:nvSpPr>
          <p:cNvPr id="33" name="Rectangle 32"/>
          <p:cNvSpPr/>
          <p:nvPr/>
        </p:nvSpPr>
        <p:spPr>
          <a:xfrm>
            <a:off x="6309360" y="41148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Rectangle 33"/>
          <p:cNvSpPr/>
          <p:nvPr/>
        </p:nvSpPr>
        <p:spPr>
          <a:xfrm>
            <a:off x="6309360" y="41148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6492240" y="4206240"/>
            <a:ext cx="5212080" cy="320040"/>
          </a:xfrm>
          <a:prstGeom prst="rect">
            <a:avLst/>
          </a:prstGeom>
          <a:noFill/>
        </p:spPr>
        <p:txBody>
          <a:bodyPr wrap="none">
            <a:spAutoFit/>
          </a:bodyPr>
          <a:lstStyle/>
          <a:p>
            <a:pPr>
              <a:defRPr sz="1800" b="1">
                <a:solidFill>
                  <a:srgbClr val="028090"/>
                </a:solidFill>
              </a:defRPr>
            </a:pPr>
            <a:r>
              <a:t>Projection</a:t>
            </a:r>
          </a:p>
        </p:txBody>
      </p:sp>
      <p:sp>
        <p:nvSpPr>
          <p:cNvPr id="36" name="TextBox 35"/>
          <p:cNvSpPr txBox="1"/>
          <p:nvPr/>
        </p:nvSpPr>
        <p:spPr>
          <a:xfrm>
            <a:off x="6492240" y="4526280"/>
            <a:ext cx="5212080" cy="320040"/>
          </a:xfrm>
          <a:prstGeom prst="rect">
            <a:avLst/>
          </a:prstGeom>
          <a:noFill/>
        </p:spPr>
        <p:txBody>
          <a:bodyPr wrap="square">
            <a:spAutoFit/>
          </a:bodyPr>
          <a:lstStyle/>
          <a:p>
            <a:pPr>
              <a:defRPr sz="1400">
                <a:solidFill>
                  <a:srgbClr val="1E293B"/>
                </a:solidFill>
              </a:defRPr>
            </a:pPr>
            <a:r>
              <a:t>The ability to make voice and presence fill the theatre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Vocabulary Toolkit: Production Terms</a:t>
            </a:r>
          </a:p>
        </p:txBody>
      </p:sp>
      <p:sp>
        <p:nvSpPr>
          <p:cNvPr id="5" name="Rectangle 4"/>
          <p:cNvSpPr/>
          <p:nvPr/>
        </p:nvSpPr>
        <p:spPr>
          <a:xfrm>
            <a:off x="457200" y="13716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457200" y="13716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40080" y="1463040"/>
            <a:ext cx="5212080" cy="320040"/>
          </a:xfrm>
          <a:prstGeom prst="rect">
            <a:avLst/>
          </a:prstGeom>
          <a:noFill/>
        </p:spPr>
        <p:txBody>
          <a:bodyPr wrap="none">
            <a:spAutoFit/>
          </a:bodyPr>
          <a:lstStyle/>
          <a:p>
            <a:pPr>
              <a:defRPr sz="1800" b="1">
                <a:solidFill>
                  <a:srgbClr val="028090"/>
                </a:solidFill>
              </a:defRPr>
            </a:pPr>
            <a:r>
              <a:t>Staging</a:t>
            </a:r>
          </a:p>
        </p:txBody>
      </p:sp>
      <p:sp>
        <p:nvSpPr>
          <p:cNvPr id="8" name="TextBox 7"/>
          <p:cNvSpPr txBox="1"/>
          <p:nvPr/>
        </p:nvSpPr>
        <p:spPr>
          <a:xfrm>
            <a:off x="640080" y="1783080"/>
            <a:ext cx="5212080" cy="320040"/>
          </a:xfrm>
          <a:prstGeom prst="rect">
            <a:avLst/>
          </a:prstGeom>
          <a:noFill/>
        </p:spPr>
        <p:txBody>
          <a:bodyPr wrap="square">
            <a:spAutoFit/>
          </a:bodyPr>
          <a:lstStyle/>
          <a:p>
            <a:pPr>
              <a:defRPr sz="1400">
                <a:solidFill>
                  <a:srgbClr val="1E293B"/>
                </a:solidFill>
              </a:defRPr>
            </a:pPr>
            <a:r>
              <a:t>How actors and scenes are arranged on stage</a:t>
            </a:r>
          </a:p>
        </p:txBody>
      </p:sp>
      <p:sp>
        <p:nvSpPr>
          <p:cNvPr id="9" name="Rectangle 8"/>
          <p:cNvSpPr/>
          <p:nvPr/>
        </p:nvSpPr>
        <p:spPr>
          <a:xfrm>
            <a:off x="6309360" y="13716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309360" y="13716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92240" y="1463040"/>
            <a:ext cx="5212080" cy="320040"/>
          </a:xfrm>
          <a:prstGeom prst="rect">
            <a:avLst/>
          </a:prstGeom>
          <a:noFill/>
        </p:spPr>
        <p:txBody>
          <a:bodyPr wrap="none">
            <a:spAutoFit/>
          </a:bodyPr>
          <a:lstStyle/>
          <a:p>
            <a:pPr>
              <a:defRPr sz="1800" b="1">
                <a:solidFill>
                  <a:srgbClr val="028090"/>
                </a:solidFill>
              </a:defRPr>
            </a:pPr>
            <a:r>
              <a:t>Blocking</a:t>
            </a:r>
          </a:p>
        </p:txBody>
      </p:sp>
      <p:sp>
        <p:nvSpPr>
          <p:cNvPr id="12" name="TextBox 11"/>
          <p:cNvSpPr txBox="1"/>
          <p:nvPr/>
        </p:nvSpPr>
        <p:spPr>
          <a:xfrm>
            <a:off x="6492240" y="1783080"/>
            <a:ext cx="5212080" cy="320040"/>
          </a:xfrm>
          <a:prstGeom prst="rect">
            <a:avLst/>
          </a:prstGeom>
          <a:noFill/>
        </p:spPr>
        <p:txBody>
          <a:bodyPr wrap="square">
            <a:spAutoFit/>
          </a:bodyPr>
          <a:lstStyle/>
          <a:p>
            <a:pPr>
              <a:defRPr sz="1400">
                <a:solidFill>
                  <a:srgbClr val="1E293B"/>
                </a:solidFill>
              </a:defRPr>
            </a:pPr>
            <a:r>
              <a:t>The planned movement of actors during a scene</a:t>
            </a:r>
          </a:p>
        </p:txBody>
      </p:sp>
      <p:sp>
        <p:nvSpPr>
          <p:cNvPr id="13" name="Rectangle 12"/>
          <p:cNvSpPr/>
          <p:nvPr/>
        </p:nvSpPr>
        <p:spPr>
          <a:xfrm>
            <a:off x="457200" y="22860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57200" y="22860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640080" y="2377440"/>
            <a:ext cx="5212080" cy="320040"/>
          </a:xfrm>
          <a:prstGeom prst="rect">
            <a:avLst/>
          </a:prstGeom>
          <a:noFill/>
        </p:spPr>
        <p:txBody>
          <a:bodyPr wrap="none">
            <a:spAutoFit/>
          </a:bodyPr>
          <a:lstStyle/>
          <a:p>
            <a:pPr>
              <a:defRPr sz="1800" b="1">
                <a:solidFill>
                  <a:srgbClr val="028090"/>
                </a:solidFill>
              </a:defRPr>
            </a:pPr>
            <a:r>
              <a:t>Mise-en-scène</a:t>
            </a:r>
          </a:p>
        </p:txBody>
      </p:sp>
      <p:sp>
        <p:nvSpPr>
          <p:cNvPr id="16" name="TextBox 15"/>
          <p:cNvSpPr txBox="1"/>
          <p:nvPr/>
        </p:nvSpPr>
        <p:spPr>
          <a:xfrm>
            <a:off x="640080" y="2697480"/>
            <a:ext cx="5212080" cy="320040"/>
          </a:xfrm>
          <a:prstGeom prst="rect">
            <a:avLst/>
          </a:prstGeom>
          <a:noFill/>
        </p:spPr>
        <p:txBody>
          <a:bodyPr wrap="square">
            <a:spAutoFit/>
          </a:bodyPr>
          <a:lstStyle/>
          <a:p>
            <a:pPr>
              <a:defRPr sz="1400">
                <a:solidFill>
                  <a:srgbClr val="1E293B"/>
                </a:solidFill>
              </a:defRPr>
            </a:pPr>
            <a:r>
              <a:t>The overall visual arrangement of what we see on stage</a:t>
            </a:r>
          </a:p>
        </p:txBody>
      </p:sp>
      <p:sp>
        <p:nvSpPr>
          <p:cNvPr id="17" name="Rectangle 16"/>
          <p:cNvSpPr/>
          <p:nvPr/>
        </p:nvSpPr>
        <p:spPr>
          <a:xfrm>
            <a:off x="6309360" y="22860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309360" y="22860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6492240" y="2377440"/>
            <a:ext cx="5212080" cy="320040"/>
          </a:xfrm>
          <a:prstGeom prst="rect">
            <a:avLst/>
          </a:prstGeom>
          <a:noFill/>
        </p:spPr>
        <p:txBody>
          <a:bodyPr wrap="none">
            <a:spAutoFit/>
          </a:bodyPr>
          <a:lstStyle/>
          <a:p>
            <a:pPr>
              <a:defRPr sz="1800" b="1">
                <a:solidFill>
                  <a:srgbClr val="028090"/>
                </a:solidFill>
              </a:defRPr>
            </a:pPr>
            <a:r>
              <a:t>Ensemble</a:t>
            </a:r>
          </a:p>
        </p:txBody>
      </p:sp>
      <p:sp>
        <p:nvSpPr>
          <p:cNvPr id="20" name="TextBox 19"/>
          <p:cNvSpPr txBox="1"/>
          <p:nvPr/>
        </p:nvSpPr>
        <p:spPr>
          <a:xfrm>
            <a:off x="6492240" y="2697480"/>
            <a:ext cx="5212080" cy="320040"/>
          </a:xfrm>
          <a:prstGeom prst="rect">
            <a:avLst/>
          </a:prstGeom>
          <a:noFill/>
        </p:spPr>
        <p:txBody>
          <a:bodyPr wrap="square">
            <a:spAutoFit/>
          </a:bodyPr>
          <a:lstStyle/>
          <a:p>
            <a:pPr>
              <a:defRPr sz="1400">
                <a:solidFill>
                  <a:srgbClr val="1E293B"/>
                </a:solidFill>
              </a:defRPr>
            </a:pPr>
            <a:r>
              <a:t>The cast working together as a unified group</a:t>
            </a:r>
          </a:p>
        </p:txBody>
      </p:sp>
      <p:sp>
        <p:nvSpPr>
          <p:cNvPr id="21" name="Rectangle 20"/>
          <p:cNvSpPr/>
          <p:nvPr/>
        </p:nvSpPr>
        <p:spPr>
          <a:xfrm>
            <a:off x="457200" y="32004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457200" y="32004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0080" y="3291840"/>
            <a:ext cx="5212080" cy="320040"/>
          </a:xfrm>
          <a:prstGeom prst="rect">
            <a:avLst/>
          </a:prstGeom>
          <a:noFill/>
        </p:spPr>
        <p:txBody>
          <a:bodyPr wrap="none">
            <a:spAutoFit/>
          </a:bodyPr>
          <a:lstStyle/>
          <a:p>
            <a:pPr>
              <a:defRPr sz="1800" b="1">
                <a:solidFill>
                  <a:srgbClr val="028090"/>
                </a:solidFill>
              </a:defRPr>
            </a:pPr>
            <a:r>
              <a:t>Transitions</a:t>
            </a:r>
          </a:p>
        </p:txBody>
      </p:sp>
      <p:sp>
        <p:nvSpPr>
          <p:cNvPr id="24" name="TextBox 23"/>
          <p:cNvSpPr txBox="1"/>
          <p:nvPr/>
        </p:nvSpPr>
        <p:spPr>
          <a:xfrm>
            <a:off x="640080" y="3611880"/>
            <a:ext cx="5212080" cy="320040"/>
          </a:xfrm>
          <a:prstGeom prst="rect">
            <a:avLst/>
          </a:prstGeom>
          <a:noFill/>
        </p:spPr>
        <p:txBody>
          <a:bodyPr wrap="square">
            <a:spAutoFit/>
          </a:bodyPr>
          <a:lstStyle/>
          <a:p>
            <a:pPr>
              <a:defRPr sz="1400">
                <a:solidFill>
                  <a:srgbClr val="1E293B"/>
                </a:solidFill>
              </a:defRPr>
            </a:pPr>
            <a:r>
              <a:t>How the production moves between scenes</a:t>
            </a:r>
          </a:p>
        </p:txBody>
      </p:sp>
      <p:sp>
        <p:nvSpPr>
          <p:cNvPr id="25" name="Rectangle 24"/>
          <p:cNvSpPr/>
          <p:nvPr/>
        </p:nvSpPr>
        <p:spPr>
          <a:xfrm>
            <a:off x="6309360" y="32004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6309360" y="32004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492240" y="3291840"/>
            <a:ext cx="5212080" cy="320040"/>
          </a:xfrm>
          <a:prstGeom prst="rect">
            <a:avLst/>
          </a:prstGeom>
          <a:noFill/>
        </p:spPr>
        <p:txBody>
          <a:bodyPr wrap="none">
            <a:spAutoFit/>
          </a:bodyPr>
          <a:lstStyle/>
          <a:p>
            <a:pPr>
              <a:defRPr sz="1800" b="1">
                <a:solidFill>
                  <a:srgbClr val="028090"/>
                </a:solidFill>
              </a:defRPr>
            </a:pPr>
            <a:r>
              <a:t>Atmosphere</a:t>
            </a:r>
          </a:p>
        </p:txBody>
      </p:sp>
      <p:sp>
        <p:nvSpPr>
          <p:cNvPr id="28" name="TextBox 27"/>
          <p:cNvSpPr txBox="1"/>
          <p:nvPr/>
        </p:nvSpPr>
        <p:spPr>
          <a:xfrm>
            <a:off x="6492240" y="3611880"/>
            <a:ext cx="5212080" cy="320040"/>
          </a:xfrm>
          <a:prstGeom prst="rect">
            <a:avLst/>
          </a:prstGeom>
          <a:noFill/>
        </p:spPr>
        <p:txBody>
          <a:bodyPr wrap="square">
            <a:spAutoFit/>
          </a:bodyPr>
          <a:lstStyle/>
          <a:p>
            <a:pPr>
              <a:defRPr sz="1400">
                <a:solidFill>
                  <a:srgbClr val="1E293B"/>
                </a:solidFill>
              </a:defRPr>
            </a:pPr>
            <a:r>
              <a:t>The mood or feeling created by the production</a:t>
            </a:r>
          </a:p>
        </p:txBody>
      </p:sp>
      <p:sp>
        <p:nvSpPr>
          <p:cNvPr id="29" name="Rectangle 28"/>
          <p:cNvSpPr/>
          <p:nvPr/>
        </p:nvSpPr>
        <p:spPr>
          <a:xfrm>
            <a:off x="457200" y="41148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ectangle 29"/>
          <p:cNvSpPr/>
          <p:nvPr/>
        </p:nvSpPr>
        <p:spPr>
          <a:xfrm>
            <a:off x="457200" y="41148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640080" y="4206240"/>
            <a:ext cx="5212080" cy="320040"/>
          </a:xfrm>
          <a:prstGeom prst="rect">
            <a:avLst/>
          </a:prstGeom>
          <a:noFill/>
        </p:spPr>
        <p:txBody>
          <a:bodyPr wrap="none">
            <a:spAutoFit/>
          </a:bodyPr>
          <a:lstStyle/>
          <a:p>
            <a:pPr>
              <a:defRPr sz="1800" b="1">
                <a:solidFill>
                  <a:srgbClr val="028090"/>
                </a:solidFill>
              </a:defRPr>
            </a:pPr>
            <a:r>
              <a:t>Aesthetic</a:t>
            </a:r>
          </a:p>
        </p:txBody>
      </p:sp>
      <p:sp>
        <p:nvSpPr>
          <p:cNvPr id="32" name="TextBox 31"/>
          <p:cNvSpPr txBox="1"/>
          <p:nvPr/>
        </p:nvSpPr>
        <p:spPr>
          <a:xfrm>
            <a:off x="640080" y="4526280"/>
            <a:ext cx="5212080" cy="320040"/>
          </a:xfrm>
          <a:prstGeom prst="rect">
            <a:avLst/>
          </a:prstGeom>
          <a:noFill/>
        </p:spPr>
        <p:txBody>
          <a:bodyPr wrap="square">
            <a:spAutoFit/>
          </a:bodyPr>
          <a:lstStyle/>
          <a:p>
            <a:pPr>
              <a:defRPr sz="1400">
                <a:solidFill>
                  <a:srgbClr val="1E293B"/>
                </a:solidFill>
              </a:defRPr>
            </a:pPr>
            <a:r>
              <a:t>The overall visual style and artistic approach</a:t>
            </a:r>
          </a:p>
        </p:txBody>
      </p:sp>
      <p:sp>
        <p:nvSpPr>
          <p:cNvPr id="33" name="Rectangle 32"/>
          <p:cNvSpPr/>
          <p:nvPr/>
        </p:nvSpPr>
        <p:spPr>
          <a:xfrm>
            <a:off x="6309360" y="4114800"/>
            <a:ext cx="5577840" cy="777240"/>
          </a:xfrm>
          <a:prstGeom prst="rect">
            <a:avLst/>
          </a:prstGeom>
          <a:solidFill>
            <a:srgbClr val="FFFFFF"/>
          </a:solidFill>
          <a:ln w="19050">
            <a:solidFill>
              <a:srgbClr val="00A89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Rectangle 33"/>
          <p:cNvSpPr/>
          <p:nvPr/>
        </p:nvSpPr>
        <p:spPr>
          <a:xfrm>
            <a:off x="6309360" y="4114800"/>
            <a:ext cx="91440" cy="77724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6492240" y="4206240"/>
            <a:ext cx="5212080" cy="320040"/>
          </a:xfrm>
          <a:prstGeom prst="rect">
            <a:avLst/>
          </a:prstGeom>
          <a:noFill/>
        </p:spPr>
        <p:txBody>
          <a:bodyPr wrap="none">
            <a:spAutoFit/>
          </a:bodyPr>
          <a:lstStyle/>
          <a:p>
            <a:pPr>
              <a:defRPr sz="1800" b="1">
                <a:solidFill>
                  <a:srgbClr val="028090"/>
                </a:solidFill>
              </a:defRPr>
            </a:pPr>
            <a:r>
              <a:t>Pacing</a:t>
            </a:r>
          </a:p>
        </p:txBody>
      </p:sp>
      <p:sp>
        <p:nvSpPr>
          <p:cNvPr id="36" name="TextBox 35"/>
          <p:cNvSpPr txBox="1"/>
          <p:nvPr/>
        </p:nvSpPr>
        <p:spPr>
          <a:xfrm>
            <a:off x="6492240" y="4526280"/>
            <a:ext cx="5212080" cy="320040"/>
          </a:xfrm>
          <a:prstGeom prst="rect">
            <a:avLst/>
          </a:prstGeom>
          <a:noFill/>
        </p:spPr>
        <p:txBody>
          <a:bodyPr wrap="square">
            <a:spAutoFit/>
          </a:bodyPr>
          <a:lstStyle/>
          <a:p>
            <a:pPr>
              <a:defRPr sz="1400">
                <a:solidFill>
                  <a:srgbClr val="1E293B"/>
                </a:solidFill>
              </a:defRPr>
            </a:pPr>
            <a:r>
              <a:t>The speed at which the story unfolds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37160"/>
          </a:xfrm>
          <a:prstGeom prst="rect">
            <a:avLst/>
          </a:prstGeom>
          <a:solidFill>
            <a:srgbClr val="02C3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731520" y="2286000"/>
            <a:ext cx="10698480" cy="1371600"/>
          </a:xfrm>
          <a:prstGeom prst="rect">
            <a:avLst/>
          </a:prstGeom>
          <a:noFill/>
        </p:spPr>
        <p:txBody>
          <a:bodyPr wrap="square">
            <a:spAutoFit/>
          </a:bodyPr>
          <a:lstStyle/>
          <a:p>
            <a:pPr algn="ctr">
              <a:defRPr sz="4800" b="1">
                <a:solidFill>
                  <a:srgbClr val="FFFFFF"/>
                </a:solidFill>
              </a:defRPr>
            </a:pPr>
            <a:r>
              <a:t>Module 2: The Structure</a:t>
            </a:r>
          </a:p>
        </p:txBody>
      </p:sp>
      <p:sp>
        <p:nvSpPr>
          <p:cNvPr id="5" name="TextBox 4"/>
          <p:cNvSpPr txBox="1"/>
          <p:nvPr/>
        </p:nvSpPr>
        <p:spPr>
          <a:xfrm>
            <a:off x="731520" y="3840480"/>
            <a:ext cx="10698480" cy="914400"/>
          </a:xfrm>
          <a:prstGeom prst="rect">
            <a:avLst/>
          </a:prstGeom>
          <a:noFill/>
        </p:spPr>
        <p:txBody>
          <a:bodyPr wrap="none">
            <a:spAutoFit/>
          </a:bodyPr>
          <a:lstStyle/>
          <a:p>
            <a:pPr algn="ctr">
              <a:defRPr sz="2400">
                <a:solidFill>
                  <a:srgbClr val="02C39A"/>
                </a:solidFill>
              </a:defRPr>
            </a:pPr>
            <a:r>
              <a:t>Building Your Review Step by Step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8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097280"/>
          </a:xfrm>
          <a:prstGeom prst="rect">
            <a:avLst/>
          </a:prstGeom>
          <a:solidFill>
            <a:srgbClr val="028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274320"/>
            <a:ext cx="10972800" cy="731520"/>
          </a:xfrm>
          <a:prstGeom prst="rect">
            <a:avLst/>
          </a:prstGeom>
          <a:noFill/>
        </p:spPr>
        <p:txBody>
          <a:bodyPr wrap="none">
            <a:spAutoFit/>
          </a:bodyPr>
          <a:lstStyle/>
          <a:p>
            <a:pPr>
              <a:defRPr sz="3200" b="1">
                <a:solidFill>
                  <a:srgbClr val="FFFFFF"/>
                </a:solidFill>
              </a:defRPr>
            </a:pPr>
            <a:r>
              <a:t>The Five-Step Structure for Theatre Reviews</a:t>
            </a:r>
          </a:p>
        </p:txBody>
      </p:sp>
      <p:sp>
        <p:nvSpPr>
          <p:cNvPr id="5" name="Oval 4"/>
          <p:cNvSpPr/>
          <p:nvPr/>
        </p:nvSpPr>
        <p:spPr>
          <a:xfrm>
            <a:off x="457200" y="1508760"/>
            <a:ext cx="640080" cy="640080"/>
          </a:xfrm>
          <a:prstGeom prst="ellipse">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57200" y="1554480"/>
            <a:ext cx="640080" cy="548640"/>
          </a:xfrm>
          <a:prstGeom prst="rect">
            <a:avLst/>
          </a:prstGeom>
          <a:noFill/>
        </p:spPr>
        <p:txBody>
          <a:bodyPr wrap="none">
            <a:spAutoFit/>
          </a:bodyPr>
          <a:lstStyle/>
          <a:p>
            <a:pPr algn="ctr">
              <a:defRPr sz="2800" b="1">
                <a:solidFill>
                  <a:srgbClr val="FFFFFF"/>
                </a:solidFill>
              </a:defRPr>
            </a:pPr>
            <a:r>
              <a:t>1</a:t>
            </a:r>
          </a:p>
        </p:txBody>
      </p:sp>
      <p:sp>
        <p:nvSpPr>
          <p:cNvPr id="7" name="TextBox 6"/>
          <p:cNvSpPr txBox="1"/>
          <p:nvPr/>
        </p:nvSpPr>
        <p:spPr>
          <a:xfrm>
            <a:off x="1280160" y="1463040"/>
            <a:ext cx="2743200" cy="365760"/>
          </a:xfrm>
          <a:prstGeom prst="rect">
            <a:avLst/>
          </a:prstGeom>
          <a:noFill/>
        </p:spPr>
        <p:txBody>
          <a:bodyPr wrap="none">
            <a:spAutoFit/>
          </a:bodyPr>
          <a:lstStyle/>
          <a:p>
            <a:pPr>
              <a:defRPr sz="2200" b="1">
                <a:solidFill>
                  <a:srgbClr val="028090"/>
                </a:solidFill>
              </a:defRPr>
            </a:pPr>
            <a:r>
              <a:t>INTRODUCTION</a:t>
            </a:r>
          </a:p>
        </p:txBody>
      </p:sp>
      <p:sp>
        <p:nvSpPr>
          <p:cNvPr id="8" name="TextBox 7"/>
          <p:cNvSpPr txBox="1"/>
          <p:nvPr/>
        </p:nvSpPr>
        <p:spPr>
          <a:xfrm>
            <a:off x="1280160" y="1874520"/>
            <a:ext cx="10058400" cy="457200"/>
          </a:xfrm>
          <a:prstGeom prst="rect">
            <a:avLst/>
          </a:prstGeom>
          <a:noFill/>
        </p:spPr>
        <p:txBody>
          <a:bodyPr wrap="square">
            <a:spAutoFit/>
          </a:bodyPr>
          <a:lstStyle/>
          <a:p>
            <a:pPr>
              <a:defRPr sz="1600">
                <a:solidFill>
                  <a:srgbClr val="1E293B"/>
                </a:solidFill>
              </a:defRPr>
            </a:pPr>
            <a:r>
              <a:t>Set the scene: title, playwright, venue, dates, and your overall verdict.</a:t>
            </a:r>
          </a:p>
        </p:txBody>
      </p:sp>
      <p:sp>
        <p:nvSpPr>
          <p:cNvPr id="9" name="Oval 8"/>
          <p:cNvSpPr/>
          <p:nvPr/>
        </p:nvSpPr>
        <p:spPr>
          <a:xfrm>
            <a:off x="457200" y="2514600"/>
            <a:ext cx="640080" cy="640080"/>
          </a:xfrm>
          <a:prstGeom prst="ellipse">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57200" y="2560320"/>
            <a:ext cx="640080" cy="548640"/>
          </a:xfrm>
          <a:prstGeom prst="rect">
            <a:avLst/>
          </a:prstGeom>
          <a:noFill/>
        </p:spPr>
        <p:txBody>
          <a:bodyPr wrap="none">
            <a:spAutoFit/>
          </a:bodyPr>
          <a:lstStyle/>
          <a:p>
            <a:pPr algn="ctr">
              <a:defRPr sz="2800" b="1">
                <a:solidFill>
                  <a:srgbClr val="FFFFFF"/>
                </a:solidFill>
              </a:defRPr>
            </a:pPr>
            <a:r>
              <a:t>2</a:t>
            </a:r>
          </a:p>
        </p:txBody>
      </p:sp>
      <p:sp>
        <p:nvSpPr>
          <p:cNvPr id="11" name="TextBox 10"/>
          <p:cNvSpPr txBox="1"/>
          <p:nvPr/>
        </p:nvSpPr>
        <p:spPr>
          <a:xfrm>
            <a:off x="1280160" y="2468880"/>
            <a:ext cx="2743200" cy="365760"/>
          </a:xfrm>
          <a:prstGeom prst="rect">
            <a:avLst/>
          </a:prstGeom>
          <a:noFill/>
        </p:spPr>
        <p:txBody>
          <a:bodyPr wrap="none">
            <a:spAutoFit/>
          </a:bodyPr>
          <a:lstStyle/>
          <a:p>
            <a:pPr>
              <a:defRPr sz="2200" b="1">
                <a:solidFill>
                  <a:srgbClr val="028090"/>
                </a:solidFill>
              </a:defRPr>
            </a:pPr>
            <a:r>
              <a:t>PLOT SUMMARY</a:t>
            </a:r>
          </a:p>
        </p:txBody>
      </p:sp>
      <p:sp>
        <p:nvSpPr>
          <p:cNvPr id="12" name="TextBox 11"/>
          <p:cNvSpPr txBox="1"/>
          <p:nvPr/>
        </p:nvSpPr>
        <p:spPr>
          <a:xfrm>
            <a:off x="1280160" y="2880360"/>
            <a:ext cx="10058400" cy="457200"/>
          </a:xfrm>
          <a:prstGeom prst="rect">
            <a:avLst/>
          </a:prstGeom>
          <a:noFill/>
        </p:spPr>
        <p:txBody>
          <a:bodyPr wrap="square">
            <a:spAutoFit/>
          </a:bodyPr>
          <a:lstStyle/>
          <a:p>
            <a:pPr>
              <a:defRPr sz="1600">
                <a:solidFill>
                  <a:srgbClr val="1E293B"/>
                </a:solidFill>
              </a:defRPr>
            </a:pPr>
            <a:r>
              <a:t>Briefly outline the story without spoilers. Give readers context.</a:t>
            </a:r>
          </a:p>
        </p:txBody>
      </p:sp>
      <p:sp>
        <p:nvSpPr>
          <p:cNvPr id="13" name="Oval 12"/>
          <p:cNvSpPr/>
          <p:nvPr/>
        </p:nvSpPr>
        <p:spPr>
          <a:xfrm>
            <a:off x="457200" y="3520440"/>
            <a:ext cx="640080" cy="640080"/>
          </a:xfrm>
          <a:prstGeom prst="ellipse">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57200" y="3566160"/>
            <a:ext cx="640080" cy="548640"/>
          </a:xfrm>
          <a:prstGeom prst="rect">
            <a:avLst/>
          </a:prstGeom>
          <a:noFill/>
        </p:spPr>
        <p:txBody>
          <a:bodyPr wrap="none">
            <a:spAutoFit/>
          </a:bodyPr>
          <a:lstStyle/>
          <a:p>
            <a:pPr algn="ctr">
              <a:defRPr sz="2800" b="1">
                <a:solidFill>
                  <a:srgbClr val="FFFFFF"/>
                </a:solidFill>
              </a:defRPr>
            </a:pPr>
            <a:r>
              <a:t>3</a:t>
            </a:r>
          </a:p>
        </p:txBody>
      </p:sp>
      <p:sp>
        <p:nvSpPr>
          <p:cNvPr id="15" name="TextBox 14"/>
          <p:cNvSpPr txBox="1"/>
          <p:nvPr/>
        </p:nvSpPr>
        <p:spPr>
          <a:xfrm>
            <a:off x="1280160" y="3474720"/>
            <a:ext cx="2743200" cy="365760"/>
          </a:xfrm>
          <a:prstGeom prst="rect">
            <a:avLst/>
          </a:prstGeom>
          <a:noFill/>
        </p:spPr>
        <p:txBody>
          <a:bodyPr wrap="none">
            <a:spAutoFit/>
          </a:bodyPr>
          <a:lstStyle/>
          <a:p>
            <a:pPr>
              <a:defRPr sz="2200" b="1">
                <a:solidFill>
                  <a:srgbClr val="028090"/>
                </a:solidFill>
              </a:defRPr>
            </a:pPr>
            <a:r>
              <a:t>PERFORMANCE</a:t>
            </a:r>
          </a:p>
        </p:txBody>
      </p:sp>
      <p:sp>
        <p:nvSpPr>
          <p:cNvPr id="16" name="TextBox 15"/>
          <p:cNvSpPr txBox="1"/>
          <p:nvPr/>
        </p:nvSpPr>
        <p:spPr>
          <a:xfrm>
            <a:off x="1280160" y="3886200"/>
            <a:ext cx="10058400" cy="457200"/>
          </a:xfrm>
          <a:prstGeom prst="rect">
            <a:avLst/>
          </a:prstGeom>
          <a:noFill/>
        </p:spPr>
        <p:txBody>
          <a:bodyPr wrap="square">
            <a:spAutoFit/>
          </a:bodyPr>
          <a:lstStyle/>
          <a:p>
            <a:pPr>
              <a:defRPr sz="1600">
                <a:solidFill>
                  <a:srgbClr val="1E293B"/>
                </a:solidFill>
              </a:defRPr>
            </a:pPr>
            <a:r>
              <a:t>Analyse the actors: their characterisation, delivery, and stage presence.</a:t>
            </a:r>
          </a:p>
        </p:txBody>
      </p:sp>
      <p:sp>
        <p:nvSpPr>
          <p:cNvPr id="17" name="Oval 16"/>
          <p:cNvSpPr/>
          <p:nvPr/>
        </p:nvSpPr>
        <p:spPr>
          <a:xfrm>
            <a:off x="457200" y="4526280"/>
            <a:ext cx="640080" cy="640080"/>
          </a:xfrm>
          <a:prstGeom prst="ellipse">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457200" y="4572000"/>
            <a:ext cx="640080" cy="548640"/>
          </a:xfrm>
          <a:prstGeom prst="rect">
            <a:avLst/>
          </a:prstGeom>
          <a:noFill/>
        </p:spPr>
        <p:txBody>
          <a:bodyPr wrap="none">
            <a:spAutoFit/>
          </a:bodyPr>
          <a:lstStyle/>
          <a:p>
            <a:pPr algn="ctr">
              <a:defRPr sz="2800" b="1">
                <a:solidFill>
                  <a:srgbClr val="FFFFFF"/>
                </a:solidFill>
              </a:defRPr>
            </a:pPr>
            <a:r>
              <a:t>4</a:t>
            </a:r>
          </a:p>
        </p:txBody>
      </p:sp>
      <p:sp>
        <p:nvSpPr>
          <p:cNvPr id="19" name="TextBox 18"/>
          <p:cNvSpPr txBox="1"/>
          <p:nvPr/>
        </p:nvSpPr>
        <p:spPr>
          <a:xfrm>
            <a:off x="1280160" y="4480560"/>
            <a:ext cx="2743200" cy="365760"/>
          </a:xfrm>
          <a:prstGeom prst="rect">
            <a:avLst/>
          </a:prstGeom>
          <a:noFill/>
        </p:spPr>
        <p:txBody>
          <a:bodyPr wrap="none">
            <a:spAutoFit/>
          </a:bodyPr>
          <a:lstStyle/>
          <a:p>
            <a:pPr>
              <a:defRPr sz="2200" b="1">
                <a:solidFill>
                  <a:srgbClr val="028090"/>
                </a:solidFill>
              </a:defRPr>
            </a:pPr>
            <a:r>
              <a:t>DESIGN ELEMENTS</a:t>
            </a:r>
          </a:p>
        </p:txBody>
      </p:sp>
      <p:sp>
        <p:nvSpPr>
          <p:cNvPr id="20" name="TextBox 19"/>
          <p:cNvSpPr txBox="1"/>
          <p:nvPr/>
        </p:nvSpPr>
        <p:spPr>
          <a:xfrm>
            <a:off x="1280160" y="4892040"/>
            <a:ext cx="10058400" cy="457200"/>
          </a:xfrm>
          <a:prstGeom prst="rect">
            <a:avLst/>
          </a:prstGeom>
          <a:noFill/>
        </p:spPr>
        <p:txBody>
          <a:bodyPr wrap="square">
            <a:spAutoFit/>
          </a:bodyPr>
          <a:lstStyle/>
          <a:p>
            <a:pPr>
              <a:defRPr sz="1600">
                <a:solidFill>
                  <a:srgbClr val="1E293B"/>
                </a:solidFill>
              </a:defRPr>
            </a:pPr>
            <a:r>
              <a:t>Discuss set, costumes, lighting, sound, and special effects.</a:t>
            </a:r>
          </a:p>
        </p:txBody>
      </p:sp>
      <p:sp>
        <p:nvSpPr>
          <p:cNvPr id="21" name="Oval 20"/>
          <p:cNvSpPr/>
          <p:nvPr/>
        </p:nvSpPr>
        <p:spPr>
          <a:xfrm>
            <a:off x="457200" y="5532120"/>
            <a:ext cx="640080" cy="640080"/>
          </a:xfrm>
          <a:prstGeom prst="ellipse">
            <a:avLst/>
          </a:prstGeom>
          <a:solidFill>
            <a:srgbClr val="00A8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457200" y="5577840"/>
            <a:ext cx="640080" cy="548640"/>
          </a:xfrm>
          <a:prstGeom prst="rect">
            <a:avLst/>
          </a:prstGeom>
          <a:noFill/>
        </p:spPr>
        <p:txBody>
          <a:bodyPr wrap="none">
            <a:spAutoFit/>
          </a:bodyPr>
          <a:lstStyle/>
          <a:p>
            <a:pPr algn="ctr">
              <a:defRPr sz="2800" b="1">
                <a:solidFill>
                  <a:srgbClr val="FFFFFF"/>
                </a:solidFill>
              </a:defRPr>
            </a:pPr>
            <a:r>
              <a:t>5</a:t>
            </a:r>
          </a:p>
        </p:txBody>
      </p:sp>
      <p:sp>
        <p:nvSpPr>
          <p:cNvPr id="23" name="TextBox 22"/>
          <p:cNvSpPr txBox="1"/>
          <p:nvPr/>
        </p:nvSpPr>
        <p:spPr>
          <a:xfrm>
            <a:off x="1280160" y="5486400"/>
            <a:ext cx="2743200" cy="365760"/>
          </a:xfrm>
          <a:prstGeom prst="rect">
            <a:avLst/>
          </a:prstGeom>
          <a:noFill/>
        </p:spPr>
        <p:txBody>
          <a:bodyPr wrap="none">
            <a:spAutoFit/>
          </a:bodyPr>
          <a:lstStyle/>
          <a:p>
            <a:pPr>
              <a:defRPr sz="2200" b="1">
                <a:solidFill>
                  <a:srgbClr val="028090"/>
                </a:solidFill>
              </a:defRPr>
            </a:pPr>
            <a:r>
              <a:t>REACTION</a:t>
            </a:r>
          </a:p>
        </p:txBody>
      </p:sp>
      <p:sp>
        <p:nvSpPr>
          <p:cNvPr id="24" name="TextBox 23"/>
          <p:cNvSpPr txBox="1"/>
          <p:nvPr/>
        </p:nvSpPr>
        <p:spPr>
          <a:xfrm>
            <a:off x="1280160" y="5897880"/>
            <a:ext cx="10058400" cy="457200"/>
          </a:xfrm>
          <a:prstGeom prst="rect">
            <a:avLst/>
          </a:prstGeom>
          <a:noFill/>
        </p:spPr>
        <p:txBody>
          <a:bodyPr wrap="square">
            <a:spAutoFit/>
          </a:bodyPr>
          <a:lstStyle/>
          <a:p>
            <a:pPr>
              <a:defRPr sz="1600">
                <a:solidFill>
                  <a:srgbClr val="1E293B"/>
                </a:solidFill>
              </a:defRPr>
            </a:pPr>
            <a:r>
              <a:t>Your personal response and recommendation. Would you recommend 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2488</Words>
  <Application>Microsoft Office PowerPoint</Application>
  <PresentationFormat>Widescreen</PresentationFormat>
  <Paragraphs>273</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generated using python-pptx</dc:description>
  <cp:lastModifiedBy>Cao Gang</cp:lastModifiedBy>
  <cp:revision>4</cp:revision>
  <dcterms:created xsi:type="dcterms:W3CDTF">2013-01-27T09:14:16Z</dcterms:created>
  <dcterms:modified xsi:type="dcterms:W3CDTF">2026-01-26T14:24:19Z</dcterms:modified>
  <cp:category/>
</cp:coreProperties>
</file>